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5"/>
  </p:sldMasterIdLst>
  <p:notesMasterIdLst>
    <p:notesMasterId r:id="rId26"/>
  </p:notesMasterIdLst>
  <p:handoutMasterIdLst>
    <p:handoutMasterId r:id="rId27"/>
  </p:handoutMasterIdLst>
  <p:sldIdLst>
    <p:sldId id="256" r:id="rId6"/>
    <p:sldId id="286" r:id="rId7"/>
    <p:sldId id="289" r:id="rId8"/>
    <p:sldId id="288" r:id="rId9"/>
    <p:sldId id="298" r:id="rId10"/>
    <p:sldId id="291" r:id="rId11"/>
    <p:sldId id="290" r:id="rId12"/>
    <p:sldId id="292" r:id="rId13"/>
    <p:sldId id="294" r:id="rId14"/>
    <p:sldId id="293" r:id="rId15"/>
    <p:sldId id="302" r:id="rId16"/>
    <p:sldId id="280" r:id="rId17"/>
    <p:sldId id="258" r:id="rId18"/>
    <p:sldId id="295" r:id="rId19"/>
    <p:sldId id="301" r:id="rId20"/>
    <p:sldId id="300" r:id="rId21"/>
    <p:sldId id="299" r:id="rId22"/>
    <p:sldId id="273" r:id="rId23"/>
    <p:sldId id="285" r:id="rId24"/>
    <p:sldId id="297" r:id="rId25"/>
  </p:sldIdLst>
  <p:sldSz cx="9144000" cy="6858000" type="screen4x3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Byrne" initials="PB" lastIdx="1" clrIdx="0"/>
  <p:cmAuthor id="1" name="Ivan Orr" initials="IO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62" autoAdjust="0"/>
  </p:normalViewPr>
  <p:slideViewPr>
    <p:cSldViewPr>
      <p:cViewPr>
        <p:scale>
          <a:sx n="80" d="100"/>
          <a:sy n="80" d="100"/>
        </p:scale>
        <p:origin x="-85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E4C00-C719-4117-8437-45DD5E87727F}" type="datetimeFigureOut">
              <a:rPr lang="en-GB" smtClean="0"/>
              <a:t>19/02/2020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DF06-6D3F-4BB0-9EE6-E20DEB00B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75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520E1-4318-47E8-8460-7ACD701E5B38}" type="datetimeFigureOut">
              <a:rPr lang="en-GB" smtClean="0"/>
              <a:t>19/02/2020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CCE68-73CD-4EC7-B5C4-D960122E4D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29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2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32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32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45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45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45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45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84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459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45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3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3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3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3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3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3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3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CE68-73CD-4EC7-B5C4-D960122E4D4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3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CT068 Maintenance &amp; Improvement Services </a:t>
            </a:r>
            <a:br>
              <a:rPr lang="en-US" b="1" dirty="0" smtClean="0"/>
            </a:br>
            <a:r>
              <a:rPr lang="en-US" b="1" dirty="0" smtClean="0"/>
              <a:t>Meet </a:t>
            </a:r>
            <a:r>
              <a:rPr lang="en-US" b="1" dirty="0"/>
              <a:t>the Buyer Event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80" y="3962400"/>
            <a:ext cx="6400800" cy="1447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Wednesday 19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February 10.00</a:t>
            </a:r>
          </a:p>
          <a:p>
            <a:r>
              <a:rPr lang="en-US" sz="2400" b="1" dirty="0" smtClean="0"/>
              <a:t>Boardroom, Housing Centre, </a:t>
            </a:r>
          </a:p>
          <a:p>
            <a:r>
              <a:rPr lang="en-US" sz="2400" b="1" dirty="0" smtClean="0"/>
              <a:t>2 Adelaide Street, Belfast BT2 8PB</a:t>
            </a:r>
          </a:p>
          <a:p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6009884"/>
            <a:ext cx="5257800" cy="7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Relevant experience – 2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contracts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within the last 7 years of similar scale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scope;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Category value equal to or greater than the lot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value;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Insurances – Public Liability £10m, Professional Indemnity £1m, Employers Liability £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10m;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Mandatory requirements including but not limited to Buildsafe, SSIP and other requirements as detailed within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Questionnaire document.</a:t>
            </a:r>
            <a:r>
              <a:rPr lang="en-GB" dirty="0"/>
              <a:t> </a:t>
            </a:r>
          </a:p>
          <a:p>
            <a:pPr lvl="1" hangingPunct="0"/>
            <a:endParaRPr lang="en-GB" dirty="0"/>
          </a:p>
          <a:p>
            <a:pPr lvl="1" hangingPunct="0"/>
            <a:endParaRPr lang="en-GB" dirty="0" smtClean="0"/>
          </a:p>
          <a:p>
            <a:pPr lvl="1" hangingPunct="0"/>
            <a:endParaRPr lang="en-GB" dirty="0" smtClean="0"/>
          </a:p>
          <a:p>
            <a:pPr lvl="1" hangingPunct="0"/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Selection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0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Please note:</a:t>
            </a:r>
            <a:r>
              <a:rPr lang="en-GB" sz="3600" dirty="0" smtClean="0"/>
              <a:t> References  </a:t>
            </a:r>
            <a:r>
              <a:rPr lang="en-GB" sz="3600" dirty="0"/>
              <a:t>for SQ1 Section </a:t>
            </a:r>
            <a:r>
              <a:rPr lang="en-US" sz="3600" dirty="0"/>
              <a:t>D-01 Technical and/or professional ability </a:t>
            </a:r>
            <a:r>
              <a:rPr lang="en-GB" sz="3600" dirty="0"/>
              <a:t>will need to submitted with the Tender Return on the Referee’s Letter Headed </a:t>
            </a:r>
            <a:r>
              <a:rPr lang="en-GB" sz="3600" dirty="0" smtClean="0"/>
              <a:t>Paper and signed by the Referee.  </a:t>
            </a:r>
            <a:r>
              <a:rPr lang="en-GB" sz="3600" dirty="0"/>
              <a:t>Failing to </a:t>
            </a:r>
            <a:r>
              <a:rPr lang="en-GB" sz="3600" dirty="0" smtClean="0"/>
              <a:t>do so </a:t>
            </a:r>
            <a:r>
              <a:rPr lang="en-GB" sz="3600" dirty="0"/>
              <a:t>will result in the Tender being </a:t>
            </a:r>
            <a:r>
              <a:rPr lang="en-GB" sz="3600" dirty="0" smtClean="0"/>
              <a:t>rejected as non compliant.</a:t>
            </a:r>
            <a:endParaRPr lang="en-GB" sz="3600" dirty="0"/>
          </a:p>
          <a:p>
            <a:pPr lvl="1" hangingPunct="0"/>
            <a:endParaRPr lang="en-GB" dirty="0" smtClean="0"/>
          </a:p>
          <a:p>
            <a:pPr lvl="1" hangingPunct="0"/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6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>
            <a:normAutofit fontScale="92500" lnSpcReduction="10000"/>
          </a:bodyPr>
          <a:lstStyle/>
          <a:p>
            <a:pPr marL="274320" lvl="1"/>
            <a:r>
              <a:rPr lang="en-GB" sz="2800" dirty="0"/>
              <a:t>Each Lot awarded to </a:t>
            </a:r>
            <a:r>
              <a:rPr lang="en-GB" sz="2800" dirty="0" smtClean="0"/>
              <a:t>MEAT:</a:t>
            </a:r>
            <a:endParaRPr lang="en-GB" sz="2800" dirty="0"/>
          </a:p>
          <a:p>
            <a:pPr lvl="1"/>
            <a:r>
              <a:rPr lang="en-GB" sz="2600" dirty="0" smtClean="0"/>
              <a:t>60% Price</a:t>
            </a:r>
          </a:p>
          <a:p>
            <a:pPr lvl="2"/>
            <a:r>
              <a:rPr lang="en-GB" sz="2400" dirty="0"/>
              <a:t>Percentage Adjustment to </a:t>
            </a:r>
            <a:r>
              <a:rPr lang="en-GB" sz="2400" dirty="0" smtClean="0"/>
              <a:t>M3NHF 6.3 Schedule </a:t>
            </a:r>
            <a:r>
              <a:rPr lang="en-GB" sz="2400" dirty="0"/>
              <a:t>of Rates for Responsive Maintenance and Void Property Works (High Usage </a:t>
            </a:r>
            <a:r>
              <a:rPr lang="en-GB" sz="2400" dirty="0" smtClean="0"/>
              <a:t>SOR codes);</a:t>
            </a:r>
            <a:endParaRPr lang="en-GB" sz="2400" dirty="0"/>
          </a:p>
          <a:p>
            <a:pPr lvl="2"/>
            <a:r>
              <a:rPr lang="en-GB" sz="2400" dirty="0" smtClean="0"/>
              <a:t>Value / Quantities based on previous contract usage.</a:t>
            </a:r>
          </a:p>
          <a:p>
            <a:pPr marL="627063" lvl="2" indent="0">
              <a:buNone/>
            </a:pPr>
            <a:endParaRPr lang="en-GB" sz="2400" dirty="0" smtClean="0"/>
          </a:p>
          <a:p>
            <a:pPr lvl="1"/>
            <a:r>
              <a:rPr lang="en-GB" sz="2600" dirty="0" smtClean="0"/>
              <a:t>40 % Quality </a:t>
            </a:r>
            <a:r>
              <a:rPr lang="en-GB" sz="2600" dirty="0"/>
              <a:t>Method </a:t>
            </a:r>
            <a:r>
              <a:rPr lang="en-GB" sz="2600" dirty="0" smtClean="0"/>
              <a:t>Statements, all </a:t>
            </a:r>
            <a:r>
              <a:rPr lang="en-GB" sz="2600" dirty="0"/>
              <a:t>equal weighting, </a:t>
            </a:r>
            <a:r>
              <a:rPr lang="en-GB" sz="2600" dirty="0" smtClean="0"/>
              <a:t>minimum threshold for each:</a:t>
            </a:r>
          </a:p>
          <a:p>
            <a:pPr lvl="2"/>
            <a:r>
              <a:rPr lang="en-GB" sz="2400" dirty="0"/>
              <a:t>Customer </a:t>
            </a:r>
            <a:r>
              <a:rPr lang="en-GB" sz="2400" dirty="0" smtClean="0"/>
              <a:t>Service;</a:t>
            </a:r>
          </a:p>
          <a:p>
            <a:pPr lvl="2"/>
            <a:r>
              <a:rPr lang="en-GB" sz="2400" dirty="0" smtClean="0"/>
              <a:t>Managing Quality Service;</a:t>
            </a:r>
          </a:p>
          <a:p>
            <a:pPr lvl="2"/>
            <a:r>
              <a:rPr lang="en-GB" sz="2400" dirty="0" smtClean="0"/>
              <a:t>IT System Requirement;</a:t>
            </a:r>
          </a:p>
          <a:p>
            <a:pPr lvl="2"/>
            <a:r>
              <a:rPr lang="en-GB" sz="2400" dirty="0" smtClean="0"/>
              <a:t>Corporate Social Responsibility / Sustainability requirement</a:t>
            </a:r>
            <a:endParaRPr lang="en-GB" sz="2400" dirty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Award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305799" cy="4800600"/>
          </a:xfrm>
        </p:spPr>
        <p:txBody>
          <a:bodyPr>
            <a:noAutofit/>
          </a:bodyPr>
          <a:lstStyle/>
          <a:p>
            <a:r>
              <a:rPr lang="en-US" sz="2800" dirty="0"/>
              <a:t>High Usage SOR codes used for pricing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Discretionary </a:t>
            </a:r>
            <a:r>
              <a:rPr lang="en-US" sz="2800" dirty="0"/>
              <a:t>work and ECM’s not included in Contract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Demolition </a:t>
            </a:r>
            <a:r>
              <a:rPr lang="en-US" sz="2800" dirty="0" smtClean="0"/>
              <a:t>included up to £150k/scheme;</a:t>
            </a:r>
            <a:endParaRPr lang="en-US" sz="2800" dirty="0"/>
          </a:p>
          <a:p>
            <a:r>
              <a:rPr lang="en-US" sz="2800" dirty="0"/>
              <a:t>Revised KPI’s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Revised Social Values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Specification updated; </a:t>
            </a:r>
          </a:p>
          <a:p>
            <a:r>
              <a:rPr lang="en-US" sz="2800" dirty="0" smtClean="0"/>
              <a:t>Revised appointment </a:t>
            </a:r>
            <a:r>
              <a:rPr lang="en-US" sz="2800" dirty="0"/>
              <a:t>slots and arrangements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Revised “</a:t>
            </a:r>
            <a:r>
              <a:rPr lang="en-US" sz="2800" dirty="0" err="1" smtClean="0"/>
              <a:t>neighbouring</a:t>
            </a:r>
            <a:r>
              <a:rPr lang="en-US" sz="2800" dirty="0" smtClean="0"/>
              <a:t> clause” </a:t>
            </a:r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Difference from Previous Contract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85800" y="1524000"/>
            <a:ext cx="7560733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7408333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570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305799" cy="4648200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Responsive Maintenance (including Responsive Maintenance works in respect of Communal Mechanical and Electrical Works for Low/Medium rise dwellings</a:t>
            </a:r>
            <a:r>
              <a:rPr lang="en-GB" dirty="0" smtClean="0"/>
              <a:t>); </a:t>
            </a:r>
            <a:endParaRPr lang="en-GB" dirty="0"/>
          </a:p>
          <a:p>
            <a:pPr lvl="1"/>
            <a:r>
              <a:rPr lang="en-GB" dirty="0"/>
              <a:t>Minor Disabled Adaptations (including showers ramps and hardstands</a:t>
            </a:r>
            <a:r>
              <a:rPr lang="en-GB" dirty="0" smtClean="0"/>
              <a:t>); </a:t>
            </a:r>
            <a:endParaRPr lang="en-GB" dirty="0"/>
          </a:p>
          <a:p>
            <a:pPr lvl="1"/>
            <a:r>
              <a:rPr lang="en-GB" dirty="0"/>
              <a:t>Void Property </a:t>
            </a:r>
            <a:r>
              <a:rPr lang="en-GB" dirty="0" smtClean="0"/>
              <a:t>Works;</a:t>
            </a:r>
            <a:endParaRPr lang="en-GB" dirty="0"/>
          </a:p>
          <a:p>
            <a:pPr lvl="1"/>
            <a:r>
              <a:rPr lang="en-GB" dirty="0"/>
              <a:t>Civil </a:t>
            </a:r>
            <a:r>
              <a:rPr lang="en-GB" dirty="0" smtClean="0"/>
              <a:t>Engineering;</a:t>
            </a:r>
            <a:endParaRPr lang="en-GB" dirty="0"/>
          </a:p>
          <a:p>
            <a:pPr lvl="1"/>
            <a:r>
              <a:rPr lang="en-GB" dirty="0" smtClean="0"/>
              <a:t>Compliance; </a:t>
            </a:r>
            <a:endParaRPr lang="en-GB" dirty="0"/>
          </a:p>
          <a:p>
            <a:pPr lvl="1"/>
            <a:r>
              <a:rPr lang="en-GB" dirty="0" smtClean="0"/>
              <a:t>Demolitions up to £150k/scheme.  </a:t>
            </a:r>
          </a:p>
          <a:p>
            <a:pPr lvl="1"/>
            <a:endParaRPr lang="en-GB" dirty="0"/>
          </a:p>
          <a:p>
            <a:pPr lvl="1"/>
            <a:r>
              <a:rPr lang="en-US" dirty="0" smtClean="0"/>
              <a:t>Non exclusive contract, Housing Executive reserves the right to deliver the services via other procurement channels if it deems necessary without </a:t>
            </a:r>
            <a:r>
              <a:rPr lang="en-US" dirty="0" smtClean="0"/>
              <a:t>penalty.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Scope of Work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38200" y="2514600"/>
            <a:ext cx="7408333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7408333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26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3840163"/>
          </a:xfrm>
        </p:spPr>
        <p:txBody>
          <a:bodyPr/>
          <a:lstStyle/>
          <a:p>
            <a:r>
              <a:rPr lang="en-US" dirty="0" smtClean="0"/>
              <a:t>Contractors Sustainability Report</a:t>
            </a:r>
          </a:p>
          <a:p>
            <a:pPr lvl="1"/>
            <a:r>
              <a:rPr lang="en-US" dirty="0" smtClean="0"/>
              <a:t>Buy Social Requirements</a:t>
            </a:r>
          </a:p>
          <a:p>
            <a:r>
              <a:rPr lang="en-US" dirty="0" smtClean="0"/>
              <a:t>Apprentices</a:t>
            </a:r>
          </a:p>
          <a:p>
            <a:pPr lvl="1"/>
            <a:r>
              <a:rPr lang="en-US" dirty="0" smtClean="0"/>
              <a:t>3 directly employed Trade Apprenticeships per annum</a:t>
            </a:r>
          </a:p>
          <a:p>
            <a:r>
              <a:rPr lang="en-US" dirty="0" smtClean="0"/>
              <a:t>Community Sustainability Partnership</a:t>
            </a:r>
          </a:p>
          <a:p>
            <a:pPr lvl="1"/>
            <a:r>
              <a:rPr lang="en-US" dirty="0" smtClean="0"/>
              <a:t>Training days </a:t>
            </a:r>
          </a:p>
          <a:p>
            <a:pPr lvl="1"/>
            <a:r>
              <a:rPr lang="en-US" dirty="0" smtClean="0"/>
              <a:t>Technical days </a:t>
            </a:r>
          </a:p>
          <a:p>
            <a:pPr lvl="1"/>
            <a:r>
              <a:rPr lang="en-US" dirty="0" smtClean="0"/>
              <a:t>Community Activity Grants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Social Value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69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0"/>
            <a:ext cx="8305799" cy="5333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9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l"/>
            <a:r>
              <a:rPr lang="en-US" dirty="0" smtClean="0"/>
              <a:t>Contract Management - KPIs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38200" y="2514600"/>
            <a:ext cx="7408333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7408333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20193"/>
              </p:ext>
            </p:extLst>
          </p:nvPr>
        </p:nvGraphicFramePr>
        <p:xfrm>
          <a:off x="272892" y="1236821"/>
          <a:ext cx="8538948" cy="52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2708"/>
                <a:gridCol w="1039441"/>
                <a:gridCol w="106679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KPI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Current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KPI1 Customer Satisfaction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96%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95%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KPI2 Defects from Post inspections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92%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90-93%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KPI3 Responsive Maintenance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Emergency: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Urgent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Routine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94%</a:t>
                      </a:r>
                    </a:p>
                    <a:p>
                      <a:pPr algn="ctr"/>
                      <a:r>
                        <a:rPr lang="en-US" sz="1800" dirty="0" smtClean="0"/>
                        <a:t>92%</a:t>
                      </a:r>
                      <a:endParaRPr lang="en-GB" sz="1800" dirty="0" smtClean="0"/>
                    </a:p>
                    <a:p>
                      <a:pPr algn="ctr"/>
                      <a:r>
                        <a:rPr lang="en-GB" sz="1800" dirty="0" smtClean="0"/>
                        <a:t>92%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92-95%</a:t>
                      </a:r>
                    </a:p>
                    <a:p>
                      <a:pPr algn="ctr"/>
                      <a:r>
                        <a:rPr lang="en-US" sz="1800" dirty="0" smtClean="0"/>
                        <a:t>90-93%</a:t>
                      </a:r>
                      <a:endParaRPr lang="en-GB" sz="1800" dirty="0" smtClean="0"/>
                    </a:p>
                    <a:p>
                      <a:pPr algn="ctr"/>
                      <a:r>
                        <a:rPr lang="en-GB" sz="1800" dirty="0" smtClean="0"/>
                        <a:t>90-93%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KPI4 Time-Voids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97.5%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92-95%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KPI5 Time -Adaptation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96%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92-95%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KPI 6 Time – Financial completion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90%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90-93%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KPI7 Contractors Sustainability report (CSR)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Pass/Fail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KPI 8 Continuity of Trade Apprenticeships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Pass/Fail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New KPI 9 Community Sustainability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Pass/Fail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KPI 10 Time.  Appointments kept (KPI 9 replacement)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90-93%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KPI 11 Default Notices issued within month remains unchanged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1"/>
            <a:ext cx="8305799" cy="4495799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endParaRPr lang="en-GB" sz="3100" dirty="0" smtClean="0"/>
          </a:p>
          <a:p>
            <a:pPr lvl="1"/>
            <a:r>
              <a:rPr lang="en-GB" sz="3100" dirty="0" smtClean="0"/>
              <a:t>Additionally </a:t>
            </a:r>
            <a:r>
              <a:rPr lang="en-GB" sz="3100" dirty="0"/>
              <a:t>non-compliance process included</a:t>
            </a:r>
            <a:r>
              <a:rPr lang="en-GB" sz="3100" dirty="0" smtClean="0"/>
              <a:t>.</a:t>
            </a:r>
          </a:p>
          <a:p>
            <a:pPr lvl="1"/>
            <a:r>
              <a:rPr lang="en-GB" sz="3100" dirty="0" smtClean="0"/>
              <a:t>Now includes provision for Unsatisfactory Performance in line with PGN.</a:t>
            </a:r>
          </a:p>
          <a:p>
            <a:pPr lvl="1"/>
            <a:r>
              <a:rPr lang="en-GB" sz="3100" dirty="0" smtClean="0"/>
              <a:t>Time limited implementation of IT solution. </a:t>
            </a:r>
            <a:endParaRPr lang="en-GB" sz="3100" dirty="0"/>
          </a:p>
          <a:p>
            <a:pPr marL="0" indent="0">
              <a:buNone/>
            </a:pPr>
            <a:endParaRPr lang="en-GB" sz="29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l"/>
            <a:r>
              <a:rPr lang="en-US" dirty="0" smtClean="0"/>
              <a:t>Contract Management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38200" y="2514600"/>
            <a:ext cx="7408333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981200"/>
            <a:ext cx="7408333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269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438400"/>
            <a:ext cx="7518400" cy="4144963"/>
          </a:xfrm>
        </p:spPr>
        <p:txBody>
          <a:bodyPr>
            <a:normAutofit/>
          </a:bodyPr>
          <a:lstStyle/>
          <a:p>
            <a:r>
              <a:rPr lang="en-US" dirty="0"/>
              <a:t>Contractor operates an appointment system for Task </a:t>
            </a:r>
            <a:r>
              <a:rPr lang="en-US" dirty="0" smtClean="0"/>
              <a:t>Orders;</a:t>
            </a:r>
            <a:endParaRPr lang="en-US" dirty="0"/>
          </a:p>
          <a:p>
            <a:r>
              <a:rPr lang="en-GB" dirty="0" smtClean="0"/>
              <a:t>During </a:t>
            </a:r>
            <a:r>
              <a:rPr lang="en-GB" dirty="0"/>
              <a:t>first 2 years a minimum of 50% Urgent and 50% Routine appointments will be made </a:t>
            </a:r>
            <a:r>
              <a:rPr lang="en-GB" dirty="0" smtClean="0"/>
              <a:t>at first point of contact;</a:t>
            </a:r>
            <a:endParaRPr lang="en-GB" dirty="0"/>
          </a:p>
          <a:p>
            <a:r>
              <a:rPr lang="en-GB" dirty="0"/>
              <a:t>During first 2 years Customer will have access and the ability to make appointments at point of contact. The Contractor is to make a minimum of 30 appointment slots available each week for self-appointed repairs.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Appointment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7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Note</a:t>
            </a:r>
            <a:endParaRPr lang="en-GB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408333" cy="3450696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NIHE is still finalising documentation, information may change.  However, the ITT will contain the final proposals.</a:t>
            </a:r>
            <a:endParaRPr lang="en-GB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80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038600"/>
          </a:xfrm>
        </p:spPr>
        <p:txBody>
          <a:bodyPr>
            <a:normAutofit/>
          </a:bodyPr>
          <a:lstStyle/>
          <a:p>
            <a:pPr lvl="1" algn="just"/>
            <a:r>
              <a:rPr lang="en-GB" sz="2400" dirty="0" smtClean="0"/>
              <a:t>Three of the current Lots on CT016 Contract will expire in the summer of 2020</a:t>
            </a:r>
          </a:p>
          <a:p>
            <a:pPr lvl="2" algn="just"/>
            <a:r>
              <a:rPr lang="en-GB" sz="2400" dirty="0" smtClean="0"/>
              <a:t>Lot 1 Lisburn Castlereagh</a:t>
            </a:r>
          </a:p>
          <a:p>
            <a:pPr lvl="2" algn="just"/>
            <a:r>
              <a:rPr lang="en-GB" sz="2400" dirty="0" smtClean="0"/>
              <a:t>Lot </a:t>
            </a:r>
            <a:r>
              <a:rPr lang="en-GB" sz="2400" dirty="0"/>
              <a:t>3 North Down and South Down</a:t>
            </a:r>
          </a:p>
          <a:p>
            <a:pPr lvl="2" algn="just"/>
            <a:r>
              <a:rPr lang="en-GB" sz="2400" dirty="0" smtClean="0"/>
              <a:t>Lot 5 Mid &amp; East Antrim and South Antrim</a:t>
            </a:r>
            <a:endParaRPr lang="en-GB" sz="2400" dirty="0"/>
          </a:p>
          <a:p>
            <a:pPr lvl="2" algn="just"/>
            <a:endParaRPr lang="en-GB" sz="2400" dirty="0" smtClean="0"/>
          </a:p>
          <a:p>
            <a:pPr lvl="1"/>
            <a:r>
              <a:rPr lang="en-GB" sz="2400" dirty="0"/>
              <a:t>Feedback </a:t>
            </a:r>
            <a:r>
              <a:rPr lang="en-GB" sz="2400" dirty="0" smtClean="0"/>
              <a:t>from market and lessons from current contracts has </a:t>
            </a:r>
            <a:r>
              <a:rPr lang="en-GB" sz="2400" dirty="0"/>
              <a:t>been incorporated in </a:t>
            </a:r>
            <a:r>
              <a:rPr lang="en-GB" sz="2400" dirty="0" smtClean="0"/>
              <a:t>the procurement e.g. KPIs, Appointments, SORs.</a:t>
            </a:r>
            <a:endParaRPr lang="en-GB" sz="2400" dirty="0"/>
          </a:p>
          <a:p>
            <a:pPr lvl="2" algn="just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Current 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2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Please email:   </a:t>
            </a:r>
          </a:p>
          <a:p>
            <a:pPr marL="0" indent="0">
              <a:spcBef>
                <a:spcPct val="0"/>
              </a:spcBef>
              <a:buNone/>
            </a:pPr>
            <a:endParaRPr lang="en-GB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martin.mclaughlin@nihe.gov.uk</a:t>
            </a:r>
            <a:endParaRPr lang="en-GB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62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506036"/>
          </a:xfrm>
        </p:spPr>
        <p:txBody>
          <a:bodyPr>
            <a:normAutofit fontScale="25000" lnSpcReduction="20000"/>
          </a:bodyPr>
          <a:lstStyle/>
          <a:p>
            <a:pPr marL="274320" lvl="1"/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To deliver a best in class customer focused service:</a:t>
            </a:r>
          </a:p>
          <a:p>
            <a:pPr lvl="2"/>
            <a:r>
              <a:rPr lang="en-GB" sz="9200" dirty="0" smtClean="0">
                <a:latin typeface="Arial" panose="020B0604020202020204" pitchFamily="34" charset="0"/>
                <a:cs typeface="Arial" panose="020B0604020202020204" pitchFamily="34" charset="0"/>
              </a:rPr>
              <a:t>Five area based contracts;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9200" dirty="0" smtClean="0">
                <a:latin typeface="Arial" panose="020B0604020202020204" pitchFamily="34" charset="0"/>
                <a:cs typeface="Arial" panose="020B0604020202020204" pitchFamily="34" charset="0"/>
              </a:rPr>
              <a:t>Length </a:t>
            </a:r>
            <a:r>
              <a:rPr lang="en-GB" sz="9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92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Contracts: Four Years with option to extend by up to three years or part thereof;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9200" dirty="0" smtClean="0">
                <a:latin typeface="Arial" panose="020B0604020202020204" pitchFamily="34" charset="0"/>
                <a:cs typeface="Arial" panose="020B0604020202020204" pitchFamily="34" charset="0"/>
              </a:rPr>
              <a:t>ECMs </a:t>
            </a:r>
            <a:r>
              <a:rPr lang="en-GB" sz="92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9200" dirty="0" smtClean="0">
                <a:latin typeface="Arial" panose="020B0604020202020204" pitchFamily="34" charset="0"/>
                <a:cs typeface="Arial" panose="020B0604020202020204" pitchFamily="34" charset="0"/>
              </a:rPr>
              <a:t>discretionary planned not part of contract;</a:t>
            </a:r>
          </a:p>
          <a:p>
            <a:pPr lvl="2"/>
            <a:r>
              <a:rPr lang="en-US" sz="9400" dirty="0" smtClean="0">
                <a:latin typeface="Arial" panose="020B0604020202020204" pitchFamily="34" charset="0"/>
                <a:cs typeface="Arial" panose="020B0604020202020204" pitchFamily="34" charset="0"/>
              </a:rPr>
              <a:t>New appointment system.</a:t>
            </a:r>
            <a:endParaRPr lang="en-US" sz="9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9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/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NEC </a:t>
            </a: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3 TSSC 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Utilising M3 NHMF 6.3 (NIHE) Schedule of Rates and Specification (High </a:t>
            </a: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usage SOR 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codes)</a:t>
            </a:r>
          </a:p>
          <a:p>
            <a:pPr lvl="1"/>
            <a:endParaRPr lang="en-GB" sz="9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CT068 Maintenance &amp; Improvement Services </a:t>
            </a:r>
            <a:r>
              <a:rPr lang="en-US" dirty="0" smtClean="0"/>
              <a:t>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3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Lot Contract Area Map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67600" cy="4872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rmAutofit/>
          </a:bodyPr>
          <a:lstStyle/>
          <a:p>
            <a:pPr hangingPunct="0"/>
            <a:r>
              <a:rPr lang="en-GB" dirty="0" smtClean="0"/>
              <a:t>5 </a:t>
            </a:r>
            <a:r>
              <a:rPr lang="en-GB" dirty="0"/>
              <a:t>new Lot Contracts </a:t>
            </a:r>
            <a:r>
              <a:rPr lang="en-GB" dirty="0" smtClean="0"/>
              <a:t>align </a:t>
            </a:r>
            <a:r>
              <a:rPr lang="en-GB" dirty="0"/>
              <a:t>with the geographical area offices; </a:t>
            </a:r>
            <a:endParaRPr lang="en-GB" dirty="0" smtClean="0"/>
          </a:p>
          <a:p>
            <a:pPr hangingPunct="0"/>
            <a:r>
              <a:rPr lang="en-GB" dirty="0" smtClean="0"/>
              <a:t>Contracts start </a:t>
            </a:r>
            <a:r>
              <a:rPr lang="en-GB" dirty="0"/>
              <a:t>1st September </a:t>
            </a:r>
            <a:r>
              <a:rPr lang="en-GB" dirty="0" smtClean="0"/>
              <a:t>2020</a:t>
            </a:r>
          </a:p>
          <a:p>
            <a:pPr hangingPunct="0"/>
            <a:r>
              <a:rPr lang="en-GB" dirty="0" smtClean="0"/>
              <a:t>Contract Value </a:t>
            </a:r>
            <a:r>
              <a:rPr lang="en-GB" dirty="0" err="1" smtClean="0"/>
              <a:t>approx</a:t>
            </a:r>
            <a:r>
              <a:rPr lang="en-GB" dirty="0" smtClean="0"/>
              <a:t>: £169m over 7 years* - see next slide</a:t>
            </a:r>
          </a:p>
          <a:p>
            <a:pPr marL="0" indent="0" hangingPunct="0">
              <a:buNone/>
            </a:pPr>
            <a:endParaRPr lang="en-GB" dirty="0" smtClean="0"/>
          </a:p>
          <a:p>
            <a:pPr marL="0" indent="0" hangingPunct="0">
              <a:buNone/>
            </a:pPr>
            <a:endParaRPr lang="en-GB" dirty="0"/>
          </a:p>
          <a:p>
            <a:pPr marL="0" indent="0" hangingPunct="0">
              <a:buNone/>
            </a:pPr>
            <a:endParaRPr lang="en-GB" dirty="0" smtClean="0"/>
          </a:p>
          <a:p>
            <a:pPr marL="0" indent="0" hangingPunct="0">
              <a:buNone/>
            </a:pPr>
            <a:endParaRPr lang="en-GB" dirty="0"/>
          </a:p>
          <a:p>
            <a:pPr marL="0" indent="0" hangingPunct="0">
              <a:buNone/>
            </a:pPr>
            <a:endParaRPr lang="en-GB" dirty="0" smtClean="0"/>
          </a:p>
          <a:p>
            <a:pPr marL="0" indent="0" hangingPunc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Lot Contract Value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36393"/>
              </p:ext>
            </p:extLst>
          </p:nvPr>
        </p:nvGraphicFramePr>
        <p:xfrm>
          <a:off x="381000" y="3581400"/>
          <a:ext cx="8077200" cy="2285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1176"/>
                <a:gridCol w="1366911"/>
                <a:gridCol w="1159803"/>
                <a:gridCol w="1249019"/>
                <a:gridCol w="1252204"/>
                <a:gridCol w="1558087"/>
              </a:tblGrid>
              <a:tr h="7793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Lot Contract Areas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Current Annual Value.  Base Year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Total Value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( 7 Years)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10% for Demolition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Total including Demolition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Additional 15% Allowance for Contingency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</a:tr>
              <a:tr h="1874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Mid &amp; East Antrim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£3,304,000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£26,076,278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£2,607,628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£28,683,906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£32,986,492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</a:tr>
              <a:tr h="1874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South Antrim   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£3,575,000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£28,215,101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£2,821,510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£31,036,612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£35,692,103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</a:tr>
              <a:tr h="1874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North Down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£3,800,000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£29,990,877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£2,999,088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£32,989,965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£37,938,459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</a:tr>
              <a:tr h="1874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South Down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£3,645,000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£28,767,565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£2,876,756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£31,644,321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£36,390,970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</a:tr>
              <a:tr h="1874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Lisburn/ Castlereagh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£2,584,000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£20,393,796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£2,039,380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£22,433,176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£25,798,152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</a:tr>
              <a:tr h="1874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</a:tr>
              <a:tr h="19483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Total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£168,806,177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</a:tr>
              <a:tr h="1874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8" marR="8778" marT="877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0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rmAutofit fontScale="92500" lnSpcReduction="10000"/>
          </a:bodyPr>
          <a:lstStyle/>
          <a:p>
            <a:pPr marL="0" indent="0" hangingPunct="0">
              <a:buNone/>
            </a:pPr>
            <a:r>
              <a:rPr lang="en-IE" b="1" dirty="0" smtClean="0"/>
              <a:t>*Contract Value:</a:t>
            </a:r>
          </a:p>
          <a:p>
            <a:pPr lvl="1" hangingPunct="0"/>
            <a:r>
              <a:rPr lang="en-IE" dirty="0" smtClean="0"/>
              <a:t>Calculated </a:t>
            </a:r>
            <a:r>
              <a:rPr lang="en-IE" dirty="0"/>
              <a:t>using the approximate Current Annual Value of the services within scope of the contract as the base year (2018/2019</a:t>
            </a:r>
            <a:r>
              <a:rPr lang="en-IE" dirty="0" smtClean="0"/>
              <a:t>);</a:t>
            </a:r>
          </a:p>
          <a:p>
            <a:pPr marL="301943" lvl="1" indent="0" hangingPunct="0">
              <a:buNone/>
            </a:pPr>
            <a:endParaRPr lang="en-IE" dirty="0" smtClean="0"/>
          </a:p>
          <a:p>
            <a:pPr lvl="1" hangingPunct="0"/>
            <a:r>
              <a:rPr lang="en-IE" dirty="0" smtClean="0"/>
              <a:t>3</a:t>
            </a:r>
            <a:r>
              <a:rPr lang="en-IE" dirty="0"/>
              <a:t>% uplift for </a:t>
            </a:r>
            <a:r>
              <a:rPr lang="en-IE" dirty="0" smtClean="0"/>
              <a:t>inflation;</a:t>
            </a:r>
          </a:p>
          <a:p>
            <a:pPr lvl="1" hangingPunct="0"/>
            <a:endParaRPr lang="en-IE" dirty="0" smtClean="0"/>
          </a:p>
          <a:p>
            <a:pPr lvl="1" hangingPunct="0"/>
            <a:r>
              <a:rPr lang="en-IE" dirty="0" smtClean="0"/>
              <a:t>A </a:t>
            </a:r>
            <a:r>
              <a:rPr lang="en-IE" dirty="0"/>
              <a:t>further 10% of the total contract value from Year 1 to Year 7 is added to allow for any potential demolition </a:t>
            </a:r>
            <a:r>
              <a:rPr lang="en-IE" dirty="0" smtClean="0"/>
              <a:t>work up to a value of £150k per scheme.  Work commissioned on 3 quote basis;</a:t>
            </a:r>
          </a:p>
          <a:p>
            <a:pPr lvl="1" hangingPunct="0"/>
            <a:endParaRPr lang="en-IE" dirty="0"/>
          </a:p>
          <a:p>
            <a:pPr lvl="1" hangingPunct="0"/>
            <a:r>
              <a:rPr lang="en-IE" dirty="0" smtClean="0"/>
              <a:t>15% uplift to </a:t>
            </a:r>
            <a:r>
              <a:rPr lang="en-IE" dirty="0"/>
              <a:t>allow for </a:t>
            </a:r>
            <a:r>
              <a:rPr lang="en-IE" dirty="0" smtClean="0"/>
              <a:t>contingency in </a:t>
            </a:r>
            <a:r>
              <a:rPr lang="en-IE" dirty="0"/>
              <a:t>the </a:t>
            </a:r>
            <a:r>
              <a:rPr lang="en-IE" dirty="0" smtClean="0"/>
              <a:t>contract</a:t>
            </a:r>
            <a:r>
              <a:rPr lang="en-IE" dirty="0"/>
              <a:t>;</a:t>
            </a:r>
            <a:endParaRPr lang="en-IE" dirty="0" smtClean="0"/>
          </a:p>
          <a:p>
            <a:pPr lvl="1" hangingPunct="0"/>
            <a:endParaRPr lang="en-IE" dirty="0"/>
          </a:p>
          <a:p>
            <a:pPr lvl="1" hangingPunct="0"/>
            <a:r>
              <a:rPr lang="en-IE" dirty="0" smtClean="0"/>
              <a:t>The </a:t>
            </a:r>
            <a:r>
              <a:rPr lang="en-IE" dirty="0"/>
              <a:t>actual value for each Lot shall be subject to the reactive nature of the service.  </a:t>
            </a:r>
            <a:r>
              <a:rPr lang="en-IE" dirty="0" smtClean="0"/>
              <a:t>No guarantee to the value – non exclusive contracts.</a:t>
            </a:r>
            <a:endParaRPr lang="en-GB" dirty="0"/>
          </a:p>
          <a:p>
            <a:pPr hangingPunct="0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Lot Contract Value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3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rmAutofit/>
          </a:bodyPr>
          <a:lstStyle/>
          <a:p>
            <a:pPr hangingPunct="0"/>
            <a:r>
              <a:rPr lang="en-IE" dirty="0" smtClean="0"/>
              <a:t>2 Bidders days, with the 1</a:t>
            </a:r>
            <a:r>
              <a:rPr lang="en-IE" baseline="30000" dirty="0" smtClean="0"/>
              <a:t>st</a:t>
            </a:r>
            <a:r>
              <a:rPr lang="en-IE" dirty="0" smtClean="0"/>
              <a:t> held 2</a:t>
            </a:r>
            <a:r>
              <a:rPr lang="en-IE" baseline="30000" dirty="0" smtClean="0"/>
              <a:t>nd</a:t>
            </a:r>
            <a:r>
              <a:rPr lang="en-IE" dirty="0" smtClean="0"/>
              <a:t> December 2019</a:t>
            </a:r>
            <a:r>
              <a:rPr lang="en-IE" dirty="0"/>
              <a:t>;</a:t>
            </a:r>
            <a:endParaRPr lang="en-IE" dirty="0" smtClean="0"/>
          </a:p>
          <a:p>
            <a:pPr marL="0" indent="0" hangingPunct="0">
              <a:buNone/>
            </a:pPr>
            <a:endParaRPr lang="en-IE" dirty="0" smtClean="0"/>
          </a:p>
          <a:p>
            <a:pPr hangingPunct="0"/>
            <a:r>
              <a:rPr lang="en-IE" dirty="0" smtClean="0"/>
              <a:t>Competition </a:t>
            </a:r>
            <a:r>
              <a:rPr lang="en-IE" dirty="0"/>
              <a:t>will be carried out in accordance with Regulation 27 (the Open Procedure) as set out in the Public Contract Regulations </a:t>
            </a:r>
            <a:r>
              <a:rPr lang="en-IE" dirty="0" smtClean="0"/>
              <a:t>2015;</a:t>
            </a:r>
          </a:p>
          <a:p>
            <a:pPr hangingPunct="0"/>
            <a:endParaRPr lang="en-IE" dirty="0" smtClean="0"/>
          </a:p>
          <a:p>
            <a:pPr hangingPunct="0"/>
            <a:r>
              <a:rPr lang="en-IE" dirty="0" smtClean="0"/>
              <a:t>Tender issued on EtendersNI by: 2 March 2020;</a:t>
            </a:r>
          </a:p>
          <a:p>
            <a:pPr hangingPunct="0"/>
            <a:endParaRPr lang="en-IE" dirty="0" smtClean="0"/>
          </a:p>
          <a:p>
            <a:pPr hangingPunct="0"/>
            <a:r>
              <a:rPr lang="en-IE" dirty="0" smtClean="0"/>
              <a:t>Tender closing 2</a:t>
            </a:r>
            <a:r>
              <a:rPr lang="en-IE" baseline="30000" dirty="0" smtClean="0"/>
              <a:t>nd</a:t>
            </a:r>
            <a:r>
              <a:rPr lang="en-IE" dirty="0" smtClean="0"/>
              <a:t> April 2020;</a:t>
            </a:r>
          </a:p>
          <a:p>
            <a:pPr hangingPunct="0"/>
            <a:endParaRPr lang="en-IE" dirty="0" smtClean="0"/>
          </a:p>
          <a:p>
            <a:pPr hangingPunct="0"/>
            <a:r>
              <a:rPr lang="en-IE" dirty="0" smtClean="0"/>
              <a:t>Clarifications Closes 23</a:t>
            </a:r>
            <a:r>
              <a:rPr lang="en-IE" baseline="30000" dirty="0" smtClean="0"/>
              <a:t>rd</a:t>
            </a:r>
            <a:r>
              <a:rPr lang="en-IE" dirty="0" smtClean="0"/>
              <a:t> March.</a:t>
            </a:r>
          </a:p>
          <a:p>
            <a:pPr lvl="1" hangingPunct="0"/>
            <a:endParaRPr lang="en-GB" dirty="0" smtClean="0"/>
          </a:p>
          <a:p>
            <a:pPr lvl="1" hangingPunct="0"/>
            <a:endParaRPr lang="en-GB" dirty="0" smtClean="0"/>
          </a:p>
          <a:p>
            <a:pPr lvl="1" hangingPunct="0"/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Procurement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rmAutofit/>
          </a:bodyPr>
          <a:lstStyle/>
          <a:p>
            <a:pPr hangingPunct="0"/>
            <a:r>
              <a:rPr lang="en-IE" dirty="0" smtClean="0"/>
              <a:t>Evaluation 3</a:t>
            </a:r>
            <a:r>
              <a:rPr lang="en-IE" baseline="30000" dirty="0" smtClean="0"/>
              <a:t>rd</a:t>
            </a:r>
            <a:r>
              <a:rPr lang="en-IE" dirty="0" smtClean="0"/>
              <a:t> April to mid June:</a:t>
            </a:r>
            <a:endParaRPr lang="en-GB" dirty="0"/>
          </a:p>
          <a:p>
            <a:pPr lvl="1" hangingPunct="0"/>
            <a:r>
              <a:rPr lang="en-GB" dirty="0" smtClean="0"/>
              <a:t>Evaluation of Selection, Quality &amp; Cost commence concurrently, with different panels; </a:t>
            </a:r>
          </a:p>
          <a:p>
            <a:pPr lvl="1" hangingPunct="0"/>
            <a:r>
              <a:rPr lang="en-GB" dirty="0" smtClean="0"/>
              <a:t>Different </a:t>
            </a:r>
            <a:r>
              <a:rPr lang="en-GB" dirty="0"/>
              <a:t>Panels for different </a:t>
            </a:r>
            <a:r>
              <a:rPr lang="en-GB" dirty="0" smtClean="0"/>
              <a:t>Questions e.g. IT question;</a:t>
            </a:r>
          </a:p>
          <a:p>
            <a:pPr lvl="1" hangingPunct="0"/>
            <a:r>
              <a:rPr lang="en-IE" dirty="0" smtClean="0"/>
              <a:t>Board Approval 24</a:t>
            </a:r>
            <a:r>
              <a:rPr lang="en-IE" baseline="30000" dirty="0" smtClean="0"/>
              <a:t>th</a:t>
            </a:r>
            <a:r>
              <a:rPr lang="en-IE" dirty="0" smtClean="0"/>
              <a:t> June 2020;</a:t>
            </a:r>
          </a:p>
          <a:p>
            <a:pPr lvl="1" hangingPunct="0"/>
            <a:r>
              <a:rPr lang="en-IE" dirty="0" smtClean="0"/>
              <a:t>Issue Standstill Letters w/c 29</a:t>
            </a:r>
            <a:r>
              <a:rPr lang="en-IE" baseline="30000" dirty="0" smtClean="0"/>
              <a:t>th</a:t>
            </a:r>
            <a:r>
              <a:rPr lang="en-IE" dirty="0" smtClean="0"/>
              <a:t> June 2020.</a:t>
            </a:r>
          </a:p>
          <a:p>
            <a:pPr marL="274320" lvl="1" hangingPunct="0"/>
            <a:endParaRPr lang="en-IE" sz="2400" dirty="0" smtClean="0"/>
          </a:p>
          <a:p>
            <a:pPr marL="274320" lvl="1" hangingPunct="0"/>
            <a:r>
              <a:rPr lang="en-IE" sz="2400" dirty="0" smtClean="0"/>
              <a:t>Contract Mobilisation </a:t>
            </a:r>
            <a:r>
              <a:rPr lang="en-IE" sz="2400" dirty="0"/>
              <a:t>from mid July to end of </a:t>
            </a:r>
            <a:r>
              <a:rPr lang="en-IE" sz="2400" dirty="0" smtClean="0"/>
              <a:t>August.</a:t>
            </a:r>
          </a:p>
          <a:p>
            <a:pPr marL="274320" lvl="1" hangingPunct="0"/>
            <a:endParaRPr lang="en-IE" sz="2400" dirty="0" smtClean="0"/>
          </a:p>
          <a:p>
            <a:pPr marL="274320" lvl="1" hangingPunct="0"/>
            <a:r>
              <a:rPr lang="en-IE" sz="2400" dirty="0" smtClean="0"/>
              <a:t>Contract </a:t>
            </a:r>
            <a:r>
              <a:rPr lang="en-IE" sz="2400" dirty="0"/>
              <a:t>Start date: 1st September 2020</a:t>
            </a:r>
          </a:p>
          <a:p>
            <a:pPr lvl="1" hangingPunct="0"/>
            <a:endParaRPr lang="en-GB" dirty="0"/>
          </a:p>
          <a:p>
            <a:pPr lvl="1" hangingPunct="0"/>
            <a:endParaRPr lang="en-GB" dirty="0" smtClean="0"/>
          </a:p>
          <a:p>
            <a:pPr lvl="1" hangingPunct="0"/>
            <a:endParaRPr lang="en-GB" dirty="0" smtClean="0"/>
          </a:p>
          <a:p>
            <a:pPr lvl="1" hangingPunct="0"/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Procurement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8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rmAutofit fontScale="85000" lnSpcReduction="20000"/>
          </a:bodyPr>
          <a:lstStyle/>
          <a:p>
            <a:pPr lvl="1" hangingPunct="0"/>
            <a:r>
              <a:rPr lang="en-US" dirty="0" smtClean="0"/>
              <a:t>Limited </a:t>
            </a:r>
            <a:r>
              <a:rPr lang="en-US" dirty="0"/>
              <a:t>to bidding for a maximum of 3 Lots; </a:t>
            </a:r>
            <a:endParaRPr lang="en-US" dirty="0" smtClean="0"/>
          </a:p>
          <a:p>
            <a:pPr lvl="1" hangingPunct="0"/>
            <a:r>
              <a:rPr lang="en-US" dirty="0" smtClean="0"/>
              <a:t>Win 1 </a:t>
            </a:r>
            <a:r>
              <a:rPr lang="en-US" dirty="0"/>
              <a:t>Lot, provided </a:t>
            </a:r>
            <a:r>
              <a:rPr lang="en-US" dirty="0" smtClean="0"/>
              <a:t>exceeds </a:t>
            </a:r>
            <a:r>
              <a:rPr lang="en-US" dirty="0"/>
              <a:t>Category Notation Value </a:t>
            </a:r>
            <a:r>
              <a:rPr lang="en-US" dirty="0" smtClean="0"/>
              <a:t>requested in Selection Questionnaire;</a:t>
            </a:r>
          </a:p>
          <a:p>
            <a:pPr lvl="1" hangingPunct="0"/>
            <a:r>
              <a:rPr lang="en-US" dirty="0" smtClean="0"/>
              <a:t>Lots shall be awarded in following sequence;</a:t>
            </a:r>
          </a:p>
          <a:p>
            <a:pPr lvl="1" hangingPunct="0"/>
            <a:endParaRPr lang="en-GB" dirty="0" smtClean="0"/>
          </a:p>
          <a:p>
            <a:pPr lvl="1" hangingPunct="0"/>
            <a:endParaRPr lang="en-GB" dirty="0" smtClean="0"/>
          </a:p>
          <a:p>
            <a:pPr lvl="1" hangingPunct="0"/>
            <a:endParaRPr lang="en-GB" dirty="0" smtClean="0"/>
          </a:p>
          <a:p>
            <a:pPr lvl="1" hangingPunct="0"/>
            <a:endParaRPr lang="en-IE" dirty="0" smtClean="0"/>
          </a:p>
          <a:p>
            <a:pPr lvl="1" hangingPunct="0"/>
            <a:endParaRPr lang="en-IE" dirty="0"/>
          </a:p>
          <a:p>
            <a:pPr lvl="1" hangingPunct="0"/>
            <a:endParaRPr lang="en-IE" dirty="0" smtClean="0"/>
          </a:p>
          <a:p>
            <a:pPr lvl="1" hangingPunct="0"/>
            <a:endParaRPr lang="en-IE" dirty="0" smtClean="0"/>
          </a:p>
          <a:p>
            <a:pPr marL="301943" lvl="1" indent="0" hangingPunct="0">
              <a:buNone/>
            </a:pPr>
            <a:r>
              <a:rPr lang="en-IE" dirty="0" smtClean="0"/>
              <a:t>	</a:t>
            </a:r>
            <a:r>
              <a:rPr lang="en-IE" sz="1900" dirty="0" smtClean="0"/>
              <a:t>*4 Year Contract value excludes demolition work</a:t>
            </a:r>
          </a:p>
          <a:p>
            <a:pPr marL="301943" lvl="1" indent="0" hangingPunct="0">
              <a:buNone/>
            </a:pPr>
            <a:endParaRPr lang="en-IE" sz="1900" dirty="0"/>
          </a:p>
          <a:p>
            <a:pPr lvl="1" hangingPunct="0"/>
            <a:r>
              <a:rPr lang="en-IE" dirty="0"/>
              <a:t>In the event that there are some unallocated Lots once all tenderers have been allocated 1 Lot </a:t>
            </a:r>
            <a:r>
              <a:rPr lang="en-IE" dirty="0" smtClean="0"/>
              <a:t>after </a:t>
            </a:r>
            <a:r>
              <a:rPr lang="en-IE" dirty="0"/>
              <a:t>the award sequence has been completed, the Contracting Authority reserves the right to re-run the award </a:t>
            </a:r>
            <a:r>
              <a:rPr lang="en-IE" dirty="0" smtClean="0"/>
              <a:t>sequence and award a maximum of 2 Lots.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Procurement Strategy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553987"/>
              </p:ext>
            </p:extLst>
          </p:nvPr>
        </p:nvGraphicFramePr>
        <p:xfrm>
          <a:off x="914400" y="3048000"/>
          <a:ext cx="5365115" cy="1761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215"/>
                <a:gridCol w="2700020"/>
                <a:gridCol w="1350645"/>
                <a:gridCol w="8642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Lot No.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Region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Estimated Value for 4 </a:t>
                      </a:r>
                      <a:r>
                        <a:rPr lang="en-GB" sz="1200" dirty="0" smtClean="0">
                          <a:effectLst/>
                        </a:rPr>
                        <a:t>Years*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Award Sequence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South Region: North Down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£18,830,923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r>
                        <a:rPr lang="en-GB" sz="1200" baseline="30000" dirty="0">
                          <a:effectLst/>
                        </a:rPr>
                        <a:t>st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South Region: South Down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£18,062,820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r>
                        <a:rPr lang="en-GB" sz="1200" baseline="30000" dirty="0">
                          <a:effectLst/>
                        </a:rPr>
                        <a:t>nd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North Region: South Antrim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£17,715,935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r>
                        <a:rPr lang="en-GB" sz="1200" baseline="30000" dirty="0">
                          <a:effectLst/>
                        </a:rPr>
                        <a:t>rd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North Region: Mid and East Antrim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£16,372,992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r>
                        <a:rPr lang="en-GB" sz="1200" baseline="30000" dirty="0">
                          <a:effectLst/>
                        </a:rPr>
                        <a:t>th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Belfast Region</a:t>
                      </a:r>
                      <a:r>
                        <a:rPr lang="en-GB" sz="1200" dirty="0">
                          <a:effectLst/>
                        </a:rPr>
                        <a:t>: Lisburn / Castlereagh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£12,805,028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</a:t>
                      </a:r>
                      <a:r>
                        <a:rPr lang="en-GB" sz="1200" baseline="30000" dirty="0">
                          <a:effectLst/>
                        </a:rPr>
                        <a:t>th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5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60927E9487F4390631A872F1F6C77" ma:contentTypeVersion="0" ma:contentTypeDescription="Create a new document." ma:contentTypeScope="" ma:versionID="b97912769c5c0a6d46caee9013068a28">
  <xsd:schema xmlns:xsd="http://www.w3.org/2001/XMLSchema" xmlns:xs="http://www.w3.org/2001/XMLSchema" xmlns:p="http://schemas.microsoft.com/office/2006/metadata/properties" xmlns:ns2="ac6c5791-dccb-407a-82a6-21c798b9ce56" targetNamespace="http://schemas.microsoft.com/office/2006/metadata/properties" ma:root="true" ma:fieldsID="10c2529d792679efc4b897508724ac92" ns2:_="">
    <xsd:import namespace="ac6c5791-dccb-407a-82a6-21c798b9ce5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c5791-dccb-407a-82a6-21c798b9ce5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c6c5791-dccb-407a-82a6-21c798b9ce56">YW3JKMTN5HR5-612-55362</_dlc_DocId>
    <_dlc_DocIdUrl xmlns="ac6c5791-dccb-407a-82a6-21c798b9ce56">
      <Url>http://sv381dc1/llproc/_layouts/DocIdRedir.aspx?ID=YW3JKMTN5HR5-612-55362</Url>
      <Description>YW3JKMTN5HR5-612-55362</Description>
    </_dlc_DocIdUrl>
  </documentManagement>
</p:properties>
</file>

<file path=customXml/itemProps1.xml><?xml version="1.0" encoding="utf-8"?>
<ds:datastoreItem xmlns:ds="http://schemas.openxmlformats.org/officeDocument/2006/customXml" ds:itemID="{1EC206F0-7219-4EA2-A992-12F311C559D9}"/>
</file>

<file path=customXml/itemProps2.xml><?xml version="1.0" encoding="utf-8"?>
<ds:datastoreItem xmlns:ds="http://schemas.openxmlformats.org/officeDocument/2006/customXml" ds:itemID="{610253BD-31C0-4FAA-ABA5-6DF0064367F8}"/>
</file>

<file path=customXml/itemProps3.xml><?xml version="1.0" encoding="utf-8"?>
<ds:datastoreItem xmlns:ds="http://schemas.openxmlformats.org/officeDocument/2006/customXml" ds:itemID="{0ED38519-D7F4-4A30-AEDD-9D4A063D2470}"/>
</file>

<file path=customXml/itemProps4.xml><?xml version="1.0" encoding="utf-8"?>
<ds:datastoreItem xmlns:ds="http://schemas.openxmlformats.org/officeDocument/2006/customXml" ds:itemID="{CA8A2310-2DAF-4E6C-93FA-2EAF8BDD4847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1909</TotalTime>
  <Words>1200</Words>
  <Application>Microsoft Office PowerPoint</Application>
  <PresentationFormat>On-screen Show (4:3)</PresentationFormat>
  <Paragraphs>271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CT068 Maintenance &amp; Improvement Services  Meet the Buyer Event</vt:lpstr>
      <vt:lpstr>Current Position</vt:lpstr>
      <vt:lpstr>CT068 Maintenance &amp; Improvement Services Strategy</vt:lpstr>
      <vt:lpstr>Lot Contract Area Map</vt:lpstr>
      <vt:lpstr>Lot Contract Value</vt:lpstr>
      <vt:lpstr>Lot Contract Value</vt:lpstr>
      <vt:lpstr>Procurement Process</vt:lpstr>
      <vt:lpstr>Procurement Process</vt:lpstr>
      <vt:lpstr>Procurement Strategy</vt:lpstr>
      <vt:lpstr>Selection Criteria</vt:lpstr>
      <vt:lpstr>References</vt:lpstr>
      <vt:lpstr>Award Criteria</vt:lpstr>
      <vt:lpstr>Difference from Previous Contract</vt:lpstr>
      <vt:lpstr>Scope of Work</vt:lpstr>
      <vt:lpstr>Social Value</vt:lpstr>
      <vt:lpstr>Contract Management - KPIs</vt:lpstr>
      <vt:lpstr>Contract Management</vt:lpstr>
      <vt:lpstr>Appointment Process</vt:lpstr>
      <vt:lpstr>Note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Fines External Wall Insulation and Associated Works 2020-23 Meet the Buyer Event</dc:title>
  <dc:creator>McCluskey, Joseph</dc:creator>
  <cp:lastModifiedBy>Ivan Orr</cp:lastModifiedBy>
  <cp:revision>134</cp:revision>
  <cp:lastPrinted>2019-09-09T10:49:58Z</cp:lastPrinted>
  <dcterms:created xsi:type="dcterms:W3CDTF">2006-08-16T00:00:00Z</dcterms:created>
  <dcterms:modified xsi:type="dcterms:W3CDTF">2020-02-19T09:05:42Z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d5479a1f-7be1-4c5e-8552-3f1cb4d64114</vt:lpwstr>
  </property>
  <property fmtid="{D5CDD505-2E9C-101B-9397-08002B2CF9AE}" pid="3" name="ContentTypeId">
    <vt:lpwstr>0x0101005CD60927E9487F4390631A872F1F6C77</vt:lpwstr>
  </property>
</Properties>
</file>