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5"/>
  </p:sldMasterIdLst>
  <p:notesMasterIdLst>
    <p:notesMasterId r:id="rId27"/>
  </p:notesMasterIdLst>
  <p:handoutMasterIdLst>
    <p:handoutMasterId r:id="rId28"/>
  </p:handoutMasterIdLst>
  <p:sldIdLst>
    <p:sldId id="256" r:id="rId6"/>
    <p:sldId id="286" r:id="rId7"/>
    <p:sldId id="289" r:id="rId8"/>
    <p:sldId id="288" r:id="rId9"/>
    <p:sldId id="298" r:id="rId10"/>
    <p:sldId id="291" r:id="rId11"/>
    <p:sldId id="290" r:id="rId12"/>
    <p:sldId id="292" r:id="rId13"/>
    <p:sldId id="294" r:id="rId14"/>
    <p:sldId id="293" r:id="rId15"/>
    <p:sldId id="302" r:id="rId16"/>
    <p:sldId id="280" r:id="rId17"/>
    <p:sldId id="304" r:id="rId18"/>
    <p:sldId id="301" r:id="rId19"/>
    <p:sldId id="300" r:id="rId20"/>
    <p:sldId id="273" r:id="rId21"/>
    <p:sldId id="306" r:id="rId22"/>
    <p:sldId id="307" r:id="rId23"/>
    <p:sldId id="308" r:id="rId24"/>
    <p:sldId id="285" r:id="rId25"/>
    <p:sldId id="297" r:id="rId26"/>
  </p:sldIdLst>
  <p:sldSz cx="9144000" cy="6858000" type="screen4x3"/>
  <p:notesSz cx="9940925" cy="68087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atricia Byrne" initials="PB" lastIdx="1" clrIdx="0"/>
  <p:cmAuthor id="1" name="Ivan Orr" initials="IO" lastIdx="5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588" autoAdjust="0"/>
    <p:restoredTop sz="94662" autoAdjust="0"/>
  </p:normalViewPr>
  <p:slideViewPr>
    <p:cSldViewPr>
      <p:cViewPr>
        <p:scale>
          <a:sx n="70" d="100"/>
          <a:sy n="70" d="100"/>
        </p:scale>
        <p:origin x="-2814" y="-9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2-17T12:17:10.664" idx="5">
    <p:pos x="4247" y="1259"/>
    <p:text>Needs to be updated with new map</p:tex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7734" cy="34043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30891" y="0"/>
            <a:ext cx="4307734" cy="34043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FE4C00-C719-4117-8437-45DD5E87727F}" type="datetimeFigureOut">
              <a:rPr lang="en-GB" smtClean="0"/>
              <a:t>28/02/2020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467167"/>
            <a:ext cx="4307734" cy="3404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30891" y="6467167"/>
            <a:ext cx="4307734" cy="3404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71DF06-6D3F-4BB0-9EE6-E20DEB00B37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5758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7734" cy="34043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30891" y="0"/>
            <a:ext cx="4307734" cy="34043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2520E1-4318-47E8-8460-7ACD701E5B38}" type="datetimeFigureOut">
              <a:rPr lang="en-GB" smtClean="0"/>
              <a:t>28/02/2020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68663" y="511175"/>
            <a:ext cx="3403600" cy="2552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4093" y="3234174"/>
            <a:ext cx="7952740" cy="306395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67167"/>
            <a:ext cx="4307734" cy="3404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30891" y="6467167"/>
            <a:ext cx="4307734" cy="3404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0CCE68-73CD-4EC7-B5C4-D960122E4D4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3290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0CCE68-73CD-4EC7-B5C4-D960122E4D4B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8268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0CCE68-73CD-4EC7-B5C4-D960122E4D4B}" type="slidenum">
              <a:rPr lang="en-GB" smtClean="0"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90324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0CCE68-73CD-4EC7-B5C4-D960122E4D4B}" type="slidenum">
              <a:rPr lang="en-GB" smtClean="0"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903246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0CCE68-73CD-4EC7-B5C4-D960122E4D4B}" type="slidenum">
              <a:rPr lang="en-GB" smtClean="0"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90324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0CCE68-73CD-4EC7-B5C4-D960122E4D4B}" type="slidenum">
              <a:rPr lang="en-GB" smtClean="0"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954517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0CCE68-73CD-4EC7-B5C4-D960122E4D4B}" type="slidenum">
              <a:rPr lang="en-GB" smtClean="0"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584282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0CCE68-73CD-4EC7-B5C4-D960122E4D4B}" type="slidenum">
              <a:rPr lang="en-GB" smtClean="0"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584282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0CCE68-73CD-4EC7-B5C4-D960122E4D4B}" type="slidenum">
              <a:rPr lang="en-GB" smtClean="0"/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584282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0CCE68-73CD-4EC7-B5C4-D960122E4D4B}" type="slidenum">
              <a:rPr lang="en-GB" smtClean="0"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584282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0CCE68-73CD-4EC7-B5C4-D960122E4D4B}" type="slidenum">
              <a:rPr lang="en-GB" smtClean="0"/>
              <a:t>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845985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0CCE68-73CD-4EC7-B5C4-D960122E4D4B}" type="slidenum">
              <a:rPr lang="en-GB" smtClean="0"/>
              <a:t>21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84598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0CCE68-73CD-4EC7-B5C4-D960122E4D4B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90324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0CCE68-73CD-4EC7-B5C4-D960122E4D4B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90324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0CCE68-73CD-4EC7-B5C4-D960122E4D4B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90324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0CCE68-73CD-4EC7-B5C4-D960122E4D4B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90324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0CCE68-73CD-4EC7-B5C4-D960122E4D4B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90324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0CCE68-73CD-4EC7-B5C4-D960122E4D4B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90324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0CCE68-73CD-4EC7-B5C4-D960122E4D4B}" type="slidenum">
              <a:rPr lang="en-GB" smtClean="0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90324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0CCE68-73CD-4EC7-B5C4-D960122E4D4B}" type="slidenum">
              <a:rPr lang="en-GB" smtClean="0"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90324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comments" Target="../comments/commen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CT055 Planned Maintenance Services</a:t>
            </a:r>
            <a:br>
              <a:rPr lang="en-US" b="1" dirty="0" smtClean="0"/>
            </a:br>
            <a:r>
              <a:rPr lang="en-US" b="1" dirty="0" smtClean="0"/>
              <a:t>Meet </a:t>
            </a:r>
            <a:r>
              <a:rPr lang="en-US" b="1" dirty="0"/>
              <a:t>the Buyer Event</a:t>
            </a:r>
            <a:endParaRPr lang="en-GB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4180" y="3962400"/>
            <a:ext cx="6400800" cy="1447800"/>
          </a:xfrm>
        </p:spPr>
        <p:txBody>
          <a:bodyPr>
            <a:noAutofit/>
          </a:bodyPr>
          <a:lstStyle/>
          <a:p>
            <a:r>
              <a:rPr lang="en-US" sz="2400" b="1" dirty="0" smtClean="0"/>
              <a:t>Thursday 27</a:t>
            </a:r>
            <a:r>
              <a:rPr lang="en-US" sz="2400" b="1" baseline="30000" dirty="0" smtClean="0"/>
              <a:t>th</a:t>
            </a:r>
            <a:r>
              <a:rPr lang="en-US" sz="2400" b="1" dirty="0" smtClean="0"/>
              <a:t> February 14.30</a:t>
            </a:r>
          </a:p>
          <a:p>
            <a:r>
              <a:rPr lang="en-US" sz="2400" b="1" dirty="0" smtClean="0"/>
              <a:t>Twickenham</a:t>
            </a:r>
            <a:r>
              <a:rPr lang="en-US" sz="2400" b="1" dirty="0" smtClean="0"/>
              <a:t> House,  </a:t>
            </a:r>
          </a:p>
          <a:p>
            <a:r>
              <a:rPr lang="en-US" sz="2400" b="1" dirty="0"/>
              <a:t>59 - 71 Mount St, </a:t>
            </a:r>
            <a:r>
              <a:rPr lang="en-US" sz="2400" b="1" dirty="0"/>
              <a:t>Ballymena</a:t>
            </a:r>
            <a:r>
              <a:rPr lang="en-US" sz="2400" b="1" dirty="0"/>
              <a:t> BT43 6BP</a:t>
            </a:r>
            <a:endParaRPr lang="en-GB" sz="2400" dirty="0"/>
          </a:p>
        </p:txBody>
      </p:sp>
      <p:pic>
        <p:nvPicPr>
          <p:cNvPr id="4" name="Picture 3"/>
          <p:cNvPicPr/>
          <p:nvPr/>
        </p:nvPicPr>
        <p:blipFill>
          <a:blip r:embed="rId3"/>
          <a:stretch>
            <a:fillRect/>
          </a:stretch>
        </p:blipFill>
        <p:spPr>
          <a:xfrm>
            <a:off x="152400" y="6009884"/>
            <a:ext cx="5257800" cy="735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8424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676400"/>
            <a:ext cx="8610600" cy="4724400"/>
          </a:xfrm>
        </p:spPr>
        <p:txBody>
          <a:bodyPr>
            <a:norm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Relevant experience –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contracts within the last 7 years of similar scale and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scope; 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Category value equal to or greater than the lot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value;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Insurances – Public Liability £10m, Professional Indemnity £1m, Employers Liability £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10m;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Mandatory requirements including but not limited to Buildsafe, SSIP and other requirements as detailed within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Selection Questionnaire document.</a:t>
            </a:r>
            <a:r>
              <a:rPr lang="en-GB" dirty="0"/>
              <a:t> </a:t>
            </a:r>
          </a:p>
          <a:p>
            <a:pPr lvl="1" hangingPunct="0"/>
            <a:endParaRPr lang="en-GB" dirty="0"/>
          </a:p>
          <a:p>
            <a:pPr lvl="1" hangingPunct="0"/>
            <a:endParaRPr lang="en-GB" dirty="0" smtClean="0"/>
          </a:p>
          <a:p>
            <a:pPr lvl="1" hangingPunct="0"/>
            <a:endParaRPr lang="en-GB" dirty="0" smtClean="0"/>
          </a:p>
          <a:p>
            <a:pPr lvl="1" hangingPunct="0"/>
            <a:endParaRPr lang="en-IE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Selection Criteria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3020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676400"/>
            <a:ext cx="8610600" cy="4724400"/>
          </a:xfrm>
        </p:spPr>
        <p:txBody>
          <a:bodyPr>
            <a:normAutofit/>
          </a:bodyPr>
          <a:lstStyle/>
          <a:p>
            <a:r>
              <a:rPr lang="en-GB" sz="3600" b="1" dirty="0"/>
              <a:t>Please note:</a:t>
            </a:r>
            <a:r>
              <a:rPr lang="en-GB" sz="3600" dirty="0"/>
              <a:t> References  for SQ1 Section </a:t>
            </a:r>
            <a:r>
              <a:rPr lang="en-US" sz="3600" dirty="0"/>
              <a:t>D-01 Technical and/or professional ability </a:t>
            </a:r>
            <a:r>
              <a:rPr lang="en-GB" sz="3600" dirty="0"/>
              <a:t>will need to </a:t>
            </a:r>
            <a:r>
              <a:rPr lang="en-GB" sz="3600" dirty="0" smtClean="0"/>
              <a:t>be submitted </a:t>
            </a:r>
            <a:r>
              <a:rPr lang="en-GB" sz="3600" dirty="0"/>
              <a:t>with the Tender Return on the Referee’s Letter Headed Paper and signed by the Referee.  Failing to do so will result in the Tender being rejected as non compliant.</a:t>
            </a:r>
          </a:p>
          <a:p>
            <a:pPr lvl="1" hangingPunct="0"/>
            <a:endParaRPr lang="en-GB" dirty="0"/>
          </a:p>
          <a:p>
            <a:pPr lvl="1" hangingPunct="0"/>
            <a:endParaRPr lang="en-IE" dirty="0"/>
          </a:p>
          <a:p>
            <a:pPr lvl="1" hangingPunct="0"/>
            <a:endParaRPr lang="en-GB" dirty="0" smtClean="0"/>
          </a:p>
          <a:p>
            <a:pPr lvl="1" hangingPunct="0"/>
            <a:endParaRPr lang="en-IE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Selection Criteria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6602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447800"/>
            <a:ext cx="8686800" cy="5105400"/>
          </a:xfrm>
        </p:spPr>
        <p:txBody>
          <a:bodyPr>
            <a:normAutofit/>
          </a:bodyPr>
          <a:lstStyle/>
          <a:p>
            <a:pPr marL="274320" lvl="1"/>
            <a:r>
              <a:rPr lang="en-GB" sz="2800" dirty="0"/>
              <a:t>Each Lot awarded to </a:t>
            </a:r>
            <a:r>
              <a:rPr lang="en-GB" sz="2800" dirty="0" smtClean="0"/>
              <a:t>MEAT:</a:t>
            </a:r>
            <a:endParaRPr lang="en-GB" sz="2800" dirty="0"/>
          </a:p>
          <a:p>
            <a:pPr lvl="1"/>
            <a:r>
              <a:rPr lang="en-GB" sz="2600" dirty="0"/>
              <a:t>4</a:t>
            </a:r>
            <a:r>
              <a:rPr lang="en-GB" sz="2600" dirty="0" smtClean="0"/>
              <a:t>0% Price</a:t>
            </a:r>
          </a:p>
          <a:p>
            <a:pPr lvl="2"/>
            <a:r>
              <a:rPr lang="en-GB" sz="2400" dirty="0"/>
              <a:t>Percentage Adjustment to </a:t>
            </a:r>
            <a:r>
              <a:rPr lang="en-GB" sz="2400" dirty="0" smtClean="0"/>
              <a:t>M3NHF 6.3 Schedule </a:t>
            </a:r>
            <a:r>
              <a:rPr lang="en-GB" sz="2400" dirty="0"/>
              <a:t>of </a:t>
            </a:r>
            <a:r>
              <a:rPr lang="en-GB" sz="2400" dirty="0" smtClean="0"/>
              <a:t>Rates</a:t>
            </a:r>
          </a:p>
          <a:p>
            <a:pPr lvl="2"/>
            <a:r>
              <a:rPr lang="en-GB" sz="2400" dirty="0" smtClean="0"/>
              <a:t>Specific Price List for BKRs</a:t>
            </a:r>
          </a:p>
          <a:p>
            <a:pPr marL="627063" lvl="2" indent="0">
              <a:buNone/>
            </a:pPr>
            <a:endParaRPr lang="en-GB" sz="2400" dirty="0" smtClean="0"/>
          </a:p>
          <a:p>
            <a:pPr lvl="1"/>
            <a:r>
              <a:rPr lang="en-GB" sz="2600" dirty="0" smtClean="0"/>
              <a:t>60 % Quality </a:t>
            </a:r>
            <a:r>
              <a:rPr lang="en-GB" sz="2600" dirty="0"/>
              <a:t>Method </a:t>
            </a:r>
            <a:r>
              <a:rPr lang="en-GB" sz="2600" dirty="0" smtClean="0"/>
              <a:t>Statements, minimum threshold for each</a:t>
            </a:r>
            <a:endParaRPr lang="en-GB" sz="2800" dirty="0" smtClean="0"/>
          </a:p>
          <a:p>
            <a:pPr marL="0" indent="0">
              <a:buNone/>
            </a:pPr>
            <a:endParaRPr lang="en-GB" sz="2800" dirty="0" smtClean="0"/>
          </a:p>
          <a:p>
            <a:endParaRPr lang="en-GB" sz="2800" dirty="0"/>
          </a:p>
          <a:p>
            <a:endParaRPr lang="en-GB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Award Criteria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826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676400"/>
            <a:ext cx="8610600" cy="4724400"/>
          </a:xfrm>
        </p:spPr>
        <p:txBody>
          <a:bodyPr>
            <a:normAutofit/>
          </a:bodyPr>
          <a:lstStyle/>
          <a:p>
            <a:pPr marL="274320" lvl="1" hangingPunct="0"/>
            <a:r>
              <a:rPr lang="en-GB" sz="2400" dirty="0" smtClean="0"/>
              <a:t>Utilising </a:t>
            </a:r>
            <a:r>
              <a:rPr lang="en-GB" sz="2400" dirty="0"/>
              <a:t>M3 NHMF 6.3 (NIHE) Schedule of Rates and Specification</a:t>
            </a:r>
          </a:p>
          <a:p>
            <a:pPr lvl="1" hangingPunct="0"/>
            <a:r>
              <a:rPr lang="en-IE" sz="2400" dirty="0"/>
              <a:t>Bidders provide a Tendered Rate for Bathroom, Kitchen and </a:t>
            </a:r>
            <a:r>
              <a:rPr lang="en-IE" sz="2400" dirty="0" smtClean="0"/>
              <a:t>Rewires;</a:t>
            </a:r>
            <a:endParaRPr lang="en-IE" sz="2400" dirty="0"/>
          </a:p>
          <a:p>
            <a:pPr lvl="1" hangingPunct="0"/>
            <a:r>
              <a:rPr lang="en-IE" sz="2400" dirty="0"/>
              <a:t>Bidders provide an adjustment against SOR for Windows &amp; Doors, Asbestos Removal and works in relation to BKRs, electrical rewires to remaining </a:t>
            </a:r>
            <a:r>
              <a:rPr lang="en-IE" sz="2400" dirty="0" smtClean="0"/>
              <a:t>rooms;</a:t>
            </a:r>
            <a:endParaRPr lang="en-IE" dirty="0">
              <a:solidFill>
                <a:schemeClr val="accent3">
                  <a:lumMod val="75000"/>
                </a:schemeClr>
              </a:solidFill>
            </a:endParaRPr>
          </a:p>
          <a:p>
            <a:pPr lvl="1" hangingPunct="0"/>
            <a:r>
              <a:rPr lang="en-IE" sz="2400" dirty="0"/>
              <a:t>Quantities and Values in Price List have been devised from the Programme of Work </a:t>
            </a:r>
            <a:r>
              <a:rPr lang="en-IE" sz="2400" dirty="0" smtClean="0"/>
              <a:t>for the </a:t>
            </a:r>
            <a:r>
              <a:rPr lang="en-IE" sz="2400" dirty="0"/>
              <a:t>next 4 years and costed against regional benchmarking information retained by Housing Executive.</a:t>
            </a:r>
          </a:p>
          <a:p>
            <a:pPr marL="0" indent="0" hangingPunct="0">
              <a:buNone/>
            </a:pPr>
            <a:endParaRPr lang="en-IE" b="1" dirty="0" smtClean="0">
              <a:solidFill>
                <a:srgbClr val="FF0000"/>
              </a:solidFill>
            </a:endParaRPr>
          </a:p>
          <a:p>
            <a:pPr marL="0" indent="0" hangingPunct="0">
              <a:buNone/>
            </a:pPr>
            <a:endParaRPr lang="en-IE" dirty="0" smtClean="0">
              <a:solidFill>
                <a:srgbClr val="FF0000"/>
              </a:solidFill>
            </a:endParaRPr>
          </a:p>
          <a:p>
            <a:pPr lvl="1" hangingPunct="0"/>
            <a:endParaRPr lang="en-IE" dirty="0"/>
          </a:p>
          <a:p>
            <a:pPr marL="0" indent="0" hangingPunct="0">
              <a:buNone/>
            </a:pP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Price List	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3372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752600"/>
            <a:ext cx="8763000" cy="4648200"/>
          </a:xfrm>
        </p:spPr>
        <p:txBody>
          <a:bodyPr>
            <a:noAutofit/>
          </a:bodyPr>
          <a:lstStyle/>
          <a:p>
            <a:r>
              <a:rPr lang="en-US" dirty="0"/>
              <a:t>Contractors Sustainability Report</a:t>
            </a:r>
          </a:p>
          <a:p>
            <a:pPr lvl="1"/>
            <a:r>
              <a:rPr lang="en-US" sz="2400" dirty="0"/>
              <a:t>Buy Social Requirements (KPI 1 – Report Monthly, Monitor Quarterly)</a:t>
            </a:r>
          </a:p>
          <a:p>
            <a:r>
              <a:rPr lang="en-US" dirty="0"/>
              <a:t>Apprentices</a:t>
            </a:r>
          </a:p>
          <a:p>
            <a:pPr lvl="1"/>
            <a:r>
              <a:rPr lang="en-US" sz="2400" dirty="0"/>
              <a:t>3 directly employed New Trade Apprenticeships per year/ per Contract Lot (KPI 2 – Report Monthly, Monitor Quarterly)</a:t>
            </a:r>
          </a:p>
          <a:p>
            <a:r>
              <a:rPr lang="en-US" dirty="0"/>
              <a:t>Community Sustainability Partnership KPI 3 – Report Monthly, Monitor Quarterly) Community based project to be agreed with NIHE, Contractor and Community Group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dirty="0"/>
              <a:t>Social Value </a:t>
            </a:r>
          </a:p>
        </p:txBody>
      </p:sp>
    </p:spTree>
    <p:extLst>
      <p:ext uri="{BB962C8B-B14F-4D97-AF65-F5344CB8AC3E}">
        <p14:creationId xmlns:p14="http://schemas.microsoft.com/office/powerpoint/2010/main" val="37126922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" y="1219200"/>
            <a:ext cx="8305799" cy="533399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2900" dirty="0">
              <a:solidFill>
                <a:srgbClr val="FF0000"/>
              </a:solidFill>
            </a:endParaRPr>
          </a:p>
          <a:p>
            <a:pPr lvl="1"/>
            <a:endParaRPr lang="en-US" dirty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033272"/>
          </a:xfrm>
        </p:spPr>
        <p:txBody>
          <a:bodyPr/>
          <a:lstStyle/>
          <a:p>
            <a:pPr algn="l"/>
            <a:r>
              <a:rPr lang="en-US" dirty="0" smtClean="0"/>
              <a:t>Contract Management - KPIs</a:t>
            </a:r>
            <a:endParaRPr lang="en-GB" dirty="0"/>
          </a:p>
        </p:txBody>
      </p:sp>
      <p:sp>
        <p:nvSpPr>
          <p:cNvPr id="4" name="Content Placeholder 1"/>
          <p:cNvSpPr txBox="1">
            <a:spLocks/>
          </p:cNvSpPr>
          <p:nvPr/>
        </p:nvSpPr>
        <p:spPr>
          <a:xfrm>
            <a:off x="838200" y="2514600"/>
            <a:ext cx="7408333" cy="3916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2800" dirty="0"/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304800" y="2133600"/>
            <a:ext cx="7408333" cy="3916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28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9506"/>
              </p:ext>
            </p:extLst>
          </p:nvPr>
        </p:nvGraphicFramePr>
        <p:xfrm>
          <a:off x="272892" y="1236821"/>
          <a:ext cx="8538948" cy="478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32708"/>
                <a:gridCol w="1039441"/>
                <a:gridCol w="1066799"/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8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KPI – No LSD applied</a:t>
                      </a:r>
                      <a:endParaRPr lang="en-GB" sz="18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8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8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KPI 1 - Buy Social Requirements  (Contractor’s Sustainability Report)</a:t>
                      </a:r>
                      <a:endParaRPr lang="en-GB" sz="18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Pass/Fail</a:t>
                      </a:r>
                      <a:endParaRPr lang="en-GB" sz="18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8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8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8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KPI 2 – Apprentices </a:t>
                      </a:r>
                      <a:endParaRPr lang="en-GB" sz="18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Pass/Fail</a:t>
                      </a:r>
                      <a:endParaRPr lang="en-GB" sz="1800" kern="1200" dirty="0" smtClean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GB" sz="18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8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8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8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KPI 3 – Community Sustainability Partnership</a:t>
                      </a:r>
                      <a:endParaRPr lang="en-GB" sz="18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Pass/Fail</a:t>
                      </a:r>
                      <a:endParaRPr lang="en-GB" sz="1800" kern="1200" dirty="0" smtClean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GB" sz="18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8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8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8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KPI 4 – Customer Satisfaction</a:t>
                      </a:r>
                      <a:endParaRPr lang="en-GB" sz="18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Pass/Fail</a:t>
                      </a:r>
                      <a:endParaRPr lang="en-GB" sz="18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8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 sz="18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8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8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 gridSpan="3"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Delay damages will be applied for Survey &amp; Design Task Order and for Works Task Order where applicable</a:t>
                      </a:r>
                      <a:endParaRPr lang="en-GB" sz="1800" kern="1200" dirty="0" smtClean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9085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2438400"/>
            <a:ext cx="7518400" cy="4144963"/>
          </a:xfrm>
        </p:spPr>
        <p:txBody>
          <a:bodyPr>
            <a:normAutofit/>
          </a:bodyPr>
          <a:lstStyle/>
          <a:p>
            <a:pPr lvl="1"/>
            <a:r>
              <a:rPr lang="en-US" sz="3100" dirty="0"/>
              <a:t>Two stage </a:t>
            </a:r>
            <a:r>
              <a:rPr lang="en-US" sz="3100" dirty="0" smtClean="0"/>
              <a:t>process:</a:t>
            </a:r>
            <a:endParaRPr lang="en-US" sz="3100" dirty="0"/>
          </a:p>
          <a:p>
            <a:pPr lvl="2"/>
            <a:r>
              <a:rPr lang="en-US" sz="2900" dirty="0"/>
              <a:t>Survey and Design Task Order (Per Property)</a:t>
            </a:r>
          </a:p>
          <a:p>
            <a:pPr lvl="2"/>
            <a:r>
              <a:rPr lang="en-US" sz="2900" dirty="0"/>
              <a:t>Works Task Order (Per Property)</a:t>
            </a:r>
          </a:p>
          <a:p>
            <a:pPr marL="0" indent="0">
              <a:buNone/>
            </a:pPr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/>
              <a:t>Task Order Process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37053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/>
              <a:t>Market Engagement </a:t>
            </a:r>
            <a:r>
              <a:rPr lang="en-US" dirty="0" smtClean="0"/>
              <a:t>Feedback</a:t>
            </a:r>
            <a:endParaRPr lang="en-GB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3210746"/>
              </p:ext>
            </p:extLst>
          </p:nvPr>
        </p:nvGraphicFramePr>
        <p:xfrm>
          <a:off x="228600" y="1676400"/>
          <a:ext cx="8686800" cy="41597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43400"/>
                <a:gridCol w="4343400"/>
              </a:tblGrid>
              <a:tr h="547012">
                <a:tc>
                  <a:txBody>
                    <a:bodyPr/>
                    <a:lstStyle/>
                    <a:p>
                      <a:pPr marL="301943" lvl="1" indent="0" algn="l" defTabSz="914400" rtl="0" eaLnBrk="1" fontAlgn="ctr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buNone/>
                      </a:pPr>
                      <a:r>
                        <a:rPr lang="en-GB" sz="31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Feedback from Contractors</a:t>
                      </a: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marL="301943" lvl="1" indent="0" algn="l" defTabSz="914400" rtl="0" eaLnBrk="1" fontAlgn="ctr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buNone/>
                      </a:pPr>
                      <a:r>
                        <a:rPr lang="en-GB" sz="31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NIHE Response</a:t>
                      </a:r>
                    </a:p>
                  </a:txBody>
                  <a:tcPr marL="7489" marR="7489" marT="7489" marB="0" anchor="ctr"/>
                </a:tc>
              </a:tr>
              <a:tr h="182338">
                <a:tc>
                  <a:txBody>
                    <a:bodyPr/>
                    <a:lstStyle/>
                    <a:p>
                      <a:pPr marL="301943" lvl="1" indent="0" algn="l" defTabSz="914400" rtl="0" eaLnBrk="1" fontAlgn="ctr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buNone/>
                      </a:pPr>
                      <a:r>
                        <a:rPr lang="en-US" sz="20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Greater Emphasis on quality</a:t>
                      </a:r>
                      <a:endParaRPr lang="en-US" sz="20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marL="301943" lvl="1" indent="0" algn="l" defTabSz="914400" rtl="0" eaLnBrk="1" fontAlgn="ctr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buNone/>
                      </a:pPr>
                      <a:r>
                        <a:rPr lang="en-GB" sz="20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Tender Criteria: 60% Quality, 40% Price</a:t>
                      </a:r>
                      <a:endParaRPr lang="en-GB" sz="20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89" marR="7489" marT="7489" marB="0" anchor="ctr"/>
                </a:tc>
              </a:tr>
              <a:tr h="182338">
                <a:tc>
                  <a:txBody>
                    <a:bodyPr/>
                    <a:lstStyle/>
                    <a:p>
                      <a:pPr marL="301943" lvl="1" indent="0" algn="l" defTabSz="914400" rtl="0" eaLnBrk="1" fontAlgn="ctr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buNone/>
                      </a:pPr>
                      <a:r>
                        <a:rPr lang="en-GB" sz="20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Method Statements based on Housing Executive needs</a:t>
                      </a:r>
                      <a:endParaRPr lang="en-GB" sz="20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marL="301943" marR="0" lvl="1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buNone/>
                        <a:tabLst/>
                        <a:defRPr/>
                      </a:pPr>
                      <a:endParaRPr lang="en-GB" sz="2000" kern="1200" dirty="0" smtClean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01943" marR="0" lvl="1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lang="en-GB" sz="20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Requirement will be clearly detailed in Description of the Service </a:t>
                      </a:r>
                    </a:p>
                    <a:p>
                      <a:pPr marL="576263" lvl="1" indent="-274320" algn="l" defTabSz="914400" rtl="0" eaLnBrk="1" fontAlgn="ctr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buChar char=""/>
                      </a:pPr>
                      <a:endParaRPr lang="en-GB" sz="20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89" marR="7489" marT="7489" marB="0" anchor="ctr"/>
                </a:tc>
              </a:tr>
              <a:tr h="182338">
                <a:tc>
                  <a:txBody>
                    <a:bodyPr/>
                    <a:lstStyle/>
                    <a:p>
                      <a:pPr marL="301943" lvl="1" indent="0" algn="l" defTabSz="914400" rtl="0" eaLnBrk="1" fontAlgn="ctr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buNone/>
                      </a:pPr>
                      <a:r>
                        <a:rPr lang="en-US" sz="20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Use</a:t>
                      </a:r>
                      <a:r>
                        <a:rPr lang="en-US" sz="2000" kern="1200" baseline="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 adjusted mean average</a:t>
                      </a:r>
                      <a:endParaRPr lang="en-US" sz="20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marL="301943" lvl="1" indent="0" algn="l" defTabSz="914400" rtl="0" eaLnBrk="1" fontAlgn="ctr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buNone/>
                      </a:pPr>
                      <a:r>
                        <a:rPr lang="en-GB" sz="20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Pilot placed</a:t>
                      </a:r>
                      <a:r>
                        <a:rPr lang="en-GB" sz="2000" kern="1200" baseline="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 “</a:t>
                      </a:r>
                      <a:r>
                        <a:rPr lang="en-GB" sz="20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on</a:t>
                      </a:r>
                      <a:r>
                        <a:rPr lang="en-GB" sz="2000" kern="1200" baseline="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 hold” by CPD</a:t>
                      </a:r>
                      <a:endParaRPr lang="en-GB" sz="20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89" marR="7489" marT="7489" marB="0" anchor="ctr"/>
                </a:tc>
              </a:tr>
              <a:tr h="182338">
                <a:tc>
                  <a:txBody>
                    <a:bodyPr/>
                    <a:lstStyle/>
                    <a:p>
                      <a:pPr marL="301943" lvl="1" indent="0" algn="l" defTabSz="914400" rtl="0" eaLnBrk="1" fontAlgn="ctr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buNone/>
                      </a:pPr>
                      <a:r>
                        <a:rPr lang="en-GB" sz="20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Scoring Scheme needs more</a:t>
                      </a:r>
                      <a:r>
                        <a:rPr lang="en-GB" sz="2000" kern="1200" baseline="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 clarify</a:t>
                      </a:r>
                      <a:endParaRPr lang="en-GB" sz="20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marL="301943" lvl="1" indent="0" algn="l" defTabSz="914400" rtl="0" eaLnBrk="1" fontAlgn="ctr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buNone/>
                      </a:pPr>
                      <a:r>
                        <a:rPr lang="en-GB" sz="20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Reverting to 5 point scale</a:t>
                      </a:r>
                      <a:endParaRPr lang="en-GB" sz="20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89" marR="7489" marT="7489" marB="0" anchor="ctr"/>
                </a:tc>
              </a:tr>
              <a:tr h="182338">
                <a:tc>
                  <a:txBody>
                    <a:bodyPr/>
                    <a:lstStyle/>
                    <a:p>
                      <a:pPr marL="301943" lvl="1" indent="0" algn="l" defTabSz="914400" rtl="0" eaLnBrk="1" fontAlgn="ctr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buNone/>
                      </a:pPr>
                      <a:r>
                        <a:rPr lang="en-US" sz="20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Not enough information provided for</a:t>
                      </a:r>
                      <a:r>
                        <a:rPr lang="en-US" sz="2000" kern="1200" baseline="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IT Requirement</a:t>
                      </a:r>
                      <a:endParaRPr lang="en-US" sz="20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marL="301943" lvl="1" indent="0" algn="l" defTabSz="914400" rtl="0" eaLnBrk="1" fontAlgn="ctr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buNone/>
                      </a:pPr>
                      <a:r>
                        <a:rPr lang="en-GB" sz="2000" kern="1200" baseline="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Will be addressed in ITT</a:t>
                      </a:r>
                      <a:endParaRPr lang="en-GB" sz="2000" kern="1200" baseline="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89" marR="7489" marT="7489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9879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/>
              <a:t>Market Engagement </a:t>
            </a:r>
            <a:r>
              <a:rPr lang="en-US" dirty="0" smtClean="0"/>
              <a:t>Feedback</a:t>
            </a:r>
            <a:endParaRPr lang="en-GB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5156712"/>
              </p:ext>
            </p:extLst>
          </p:nvPr>
        </p:nvGraphicFramePr>
        <p:xfrm>
          <a:off x="228600" y="1676400"/>
          <a:ext cx="8686800" cy="407349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43400"/>
                <a:gridCol w="4343400"/>
              </a:tblGrid>
              <a:tr h="1021269">
                <a:tc>
                  <a:txBody>
                    <a:bodyPr/>
                    <a:lstStyle/>
                    <a:p>
                      <a:pPr marL="301943" lvl="1" indent="0" algn="l" defTabSz="914400" rtl="0" eaLnBrk="1" fontAlgn="ctr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buNone/>
                      </a:pPr>
                      <a:r>
                        <a:rPr lang="en-GB" sz="31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Feedback from Contractors</a:t>
                      </a: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marL="301943" lvl="1" indent="0" algn="l" defTabSz="914400" rtl="0" eaLnBrk="1" fontAlgn="ctr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buNone/>
                      </a:pPr>
                      <a:r>
                        <a:rPr lang="en-GB" sz="31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NIHE Response</a:t>
                      </a:r>
                    </a:p>
                  </a:txBody>
                  <a:tcPr marL="7489" marR="7489" marT="7489" marB="0" anchor="ctr"/>
                </a:tc>
              </a:tr>
              <a:tr h="1158547">
                <a:tc>
                  <a:txBody>
                    <a:bodyPr/>
                    <a:lstStyle/>
                    <a:p>
                      <a:pPr marL="301943" lvl="1" indent="0" algn="l" defTabSz="914400" rtl="0" eaLnBrk="1" fontAlgn="ctr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buNone/>
                      </a:pPr>
                      <a:r>
                        <a:rPr lang="en-US" sz="22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Limitation of Constructionline for evaluation</a:t>
                      </a:r>
                      <a:endParaRPr lang="en-US" sz="22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marL="301943" lvl="1" indent="0" algn="l" defTabSz="914400" rtl="0" eaLnBrk="1" fontAlgn="ctr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buNone/>
                      </a:pPr>
                      <a:r>
                        <a:rPr lang="en-GB" sz="22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Mandated</a:t>
                      </a:r>
                      <a:r>
                        <a:rPr lang="en-GB" sz="2200" kern="1200" baseline="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 by NI Public Procurement Policy. </a:t>
                      </a:r>
                    </a:p>
                    <a:p>
                      <a:pPr marL="301943" lvl="1" indent="0" algn="l" defTabSz="914400" rtl="0" eaLnBrk="1" fontAlgn="ctr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buNone/>
                      </a:pPr>
                      <a:r>
                        <a:rPr lang="en-GB" sz="2200" kern="1200" baseline="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Limit Lots to Category Value</a:t>
                      </a:r>
                    </a:p>
                  </a:txBody>
                  <a:tcPr marL="7489" marR="7489" marT="7489" marB="0" anchor="ctr"/>
                </a:tc>
              </a:tr>
              <a:tr h="1158547">
                <a:tc>
                  <a:txBody>
                    <a:bodyPr/>
                    <a:lstStyle/>
                    <a:p>
                      <a:pPr marL="301943" lvl="1" indent="0" algn="l" defTabSz="914400" rtl="0" eaLnBrk="1" fontAlgn="ctr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buNone/>
                      </a:pPr>
                      <a:r>
                        <a:rPr lang="en-US" sz="22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Need to verify references</a:t>
                      </a:r>
                      <a:endParaRPr lang="en-US" sz="22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marL="301943" lvl="1" indent="0" algn="l" defTabSz="914400" rtl="0" eaLnBrk="1" fontAlgn="ctr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buNone/>
                      </a:pPr>
                      <a:endParaRPr lang="en-GB" sz="2200" kern="1200" dirty="0" smtClean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01943" lvl="1" indent="0" algn="l" defTabSz="914400" rtl="0" eaLnBrk="1" fontAlgn="ctr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buNone/>
                      </a:pPr>
                      <a:r>
                        <a:rPr lang="en-GB" sz="22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New process for submitting</a:t>
                      </a:r>
                      <a:r>
                        <a:rPr lang="en-GB" sz="2200" kern="1200" baseline="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 references as part of tender</a:t>
                      </a:r>
                      <a:endParaRPr lang="en-GB" sz="22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89" marR="7489" marT="7489" marB="0" anchor="ctr"/>
                </a:tc>
              </a:tr>
              <a:tr h="367567">
                <a:tc>
                  <a:txBody>
                    <a:bodyPr/>
                    <a:lstStyle/>
                    <a:p>
                      <a:pPr marL="301943" lvl="1" indent="0" algn="l" defTabSz="914400" rtl="0" eaLnBrk="1" fontAlgn="ctr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buNone/>
                      </a:pPr>
                      <a:r>
                        <a:rPr lang="en-US" sz="22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Allow contractors to select</a:t>
                      </a:r>
                      <a:r>
                        <a:rPr lang="en-US" sz="2200" kern="1200" baseline="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 Lots</a:t>
                      </a:r>
                      <a:endParaRPr lang="en-US" sz="22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marL="301943" lvl="1" indent="0" algn="l" defTabSz="914400" rtl="0" eaLnBrk="1" fontAlgn="ctr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buNone/>
                      </a:pPr>
                      <a:r>
                        <a:rPr lang="en-GB" sz="22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Limit</a:t>
                      </a:r>
                      <a:r>
                        <a:rPr lang="en-GB" sz="2200" kern="1200" baseline="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 number of Lots to 4</a:t>
                      </a:r>
                      <a:endParaRPr lang="en-GB" sz="22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89" marR="7489" marT="7489" marB="0" anchor="ctr"/>
                </a:tc>
              </a:tr>
              <a:tr h="367567">
                <a:tc>
                  <a:txBody>
                    <a:bodyPr/>
                    <a:lstStyle/>
                    <a:p>
                      <a:pPr marL="301943" lvl="1" indent="0" algn="l" defTabSz="914400" rtl="0" eaLnBrk="1" fontAlgn="ctr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buNone/>
                      </a:pPr>
                      <a:r>
                        <a:rPr lang="en-US" sz="22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Consider</a:t>
                      </a:r>
                      <a:r>
                        <a:rPr lang="en-US" sz="2200" kern="1200" baseline="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 moving to BCIS</a:t>
                      </a:r>
                      <a:endParaRPr lang="en-US" sz="22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marL="301943" lvl="1" indent="0" algn="l" defTabSz="914400" rtl="0" eaLnBrk="1" fontAlgn="ctr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buNone/>
                      </a:pPr>
                      <a:r>
                        <a:rPr lang="en-GB" sz="22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Rent</a:t>
                      </a:r>
                      <a:r>
                        <a:rPr lang="en-GB" sz="2200" kern="1200" baseline="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 uplifts linked to CPI</a:t>
                      </a:r>
                      <a:endParaRPr lang="en-GB" sz="22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89" marR="7489" marT="7489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575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Market Engagement Feedback</a:t>
            </a:r>
            <a:endParaRPr lang="en-GB" dirty="0">
              <a:solidFill>
                <a:srgbClr val="FF0000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2072930"/>
              </p:ext>
            </p:extLst>
          </p:nvPr>
        </p:nvGraphicFramePr>
        <p:xfrm>
          <a:off x="228600" y="1447800"/>
          <a:ext cx="8686800" cy="450302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43400"/>
                <a:gridCol w="4343400"/>
              </a:tblGrid>
              <a:tr h="547012">
                <a:tc>
                  <a:txBody>
                    <a:bodyPr/>
                    <a:lstStyle/>
                    <a:p>
                      <a:pPr marL="301943" lvl="1" indent="0" algn="l" defTabSz="914400" rtl="0" eaLnBrk="1" fontAlgn="ctr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buNone/>
                      </a:pPr>
                      <a:r>
                        <a:rPr lang="en-GB" sz="31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Feedback from Contractors</a:t>
                      </a: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marL="301943" lvl="1" indent="0" algn="l" defTabSz="914400" rtl="0" eaLnBrk="1" fontAlgn="ctr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buNone/>
                      </a:pPr>
                      <a:r>
                        <a:rPr lang="en-GB" sz="31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NIHE Response</a:t>
                      </a:r>
                    </a:p>
                  </a:txBody>
                  <a:tcPr marL="7489" marR="7489" marT="7489" marB="0" anchor="ctr"/>
                </a:tc>
              </a:tr>
              <a:tr h="182338">
                <a:tc>
                  <a:txBody>
                    <a:bodyPr/>
                    <a:lstStyle/>
                    <a:p>
                      <a:pPr marL="301943" lvl="1" indent="0" algn="l" defTabSz="914400" rtl="0" eaLnBrk="1" fontAlgn="ctr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buNone/>
                      </a:pPr>
                      <a:r>
                        <a:rPr lang="en-US" sz="20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Increase rate for Design / allow to be priced separately</a:t>
                      </a:r>
                      <a:endParaRPr lang="en-US" sz="20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marL="301943" lvl="1" indent="0" algn="l" defTabSz="914400" rtl="0" eaLnBrk="1" fontAlgn="ctr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buNone/>
                      </a:pPr>
                      <a:r>
                        <a:rPr lang="en-GB" sz="20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Survey and design is deemed to be included</a:t>
                      </a:r>
                      <a:endParaRPr lang="en-GB" sz="20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89" marR="7489" marT="7489" marB="0" anchor="ctr"/>
                </a:tc>
              </a:tr>
              <a:tr h="182338">
                <a:tc>
                  <a:txBody>
                    <a:bodyPr/>
                    <a:lstStyle/>
                    <a:p>
                      <a:pPr marL="301943" lvl="1" indent="0" algn="l" defTabSz="914400" rtl="0" eaLnBrk="1" fontAlgn="ctr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buNone/>
                      </a:pPr>
                      <a:r>
                        <a:rPr lang="en-US" sz="20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Adjustment on specific</a:t>
                      </a:r>
                      <a:r>
                        <a:rPr lang="en-US" sz="2000" kern="1200" baseline="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 workstream</a:t>
                      </a:r>
                      <a:endParaRPr lang="en-US" sz="20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marL="301943" lvl="1" indent="0" algn="l" defTabSz="914400" rtl="0" eaLnBrk="1" fontAlgn="ctr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buNone/>
                      </a:pPr>
                      <a:r>
                        <a:rPr lang="en-GB" sz="20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SOR for Windows &amp; Doors</a:t>
                      </a:r>
                    </a:p>
                    <a:p>
                      <a:pPr marL="301943" lvl="1" indent="0" algn="l" defTabSz="914400" rtl="0" eaLnBrk="1" fontAlgn="ctr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buNone/>
                      </a:pPr>
                      <a:r>
                        <a:rPr lang="en-GB" sz="20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Specific PL for BKRs</a:t>
                      </a:r>
                      <a:endParaRPr lang="en-GB" sz="20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89" marR="7489" marT="7489" marB="0" anchor="ctr"/>
                </a:tc>
              </a:tr>
              <a:tr h="648093">
                <a:tc>
                  <a:txBody>
                    <a:bodyPr/>
                    <a:lstStyle/>
                    <a:p>
                      <a:pPr marL="301943" lvl="1" indent="0" algn="l" defTabSz="914400" rtl="0" eaLnBrk="1" fontAlgn="ctr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buNone/>
                      </a:pPr>
                      <a:r>
                        <a:rPr lang="en-GB" sz="20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Limit</a:t>
                      </a:r>
                      <a:r>
                        <a:rPr lang="en-GB" sz="2000" kern="1200" baseline="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 Z Clauses</a:t>
                      </a:r>
                      <a:endParaRPr lang="en-GB" sz="20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marL="301943" lvl="1" indent="0" algn="l" defTabSz="914400" rtl="0" eaLnBrk="1" fontAlgn="ctr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buNone/>
                      </a:pPr>
                      <a:r>
                        <a:rPr lang="en-GB" sz="20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NEC 4  Term Service (Main form) – Additional</a:t>
                      </a:r>
                      <a:r>
                        <a:rPr lang="en-GB" sz="2000" kern="1200" baseline="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Conditions reviewed</a:t>
                      </a:r>
                      <a:endParaRPr lang="en-GB" sz="20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89" marR="7489" marT="7489" marB="0" anchor="ctr"/>
                </a:tc>
              </a:tr>
              <a:tr h="182338">
                <a:tc>
                  <a:txBody>
                    <a:bodyPr/>
                    <a:lstStyle/>
                    <a:p>
                      <a:pPr marL="301943" lvl="1" indent="0" algn="l" defTabSz="914400" rtl="0" eaLnBrk="1" fontAlgn="ctr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buNone/>
                      </a:pPr>
                      <a:r>
                        <a:rPr lang="en-US" sz="20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Reduce number of KPIs</a:t>
                      </a:r>
                      <a:endParaRPr lang="en-US" sz="20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marL="301943" lvl="1" indent="0" algn="l" defTabSz="914400" rtl="0" eaLnBrk="1" fontAlgn="ctr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buNone/>
                      </a:pPr>
                      <a:r>
                        <a:rPr lang="en-US" sz="20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4 KPI’s plus Delay Damages</a:t>
                      </a:r>
                      <a:endParaRPr lang="en-GB" sz="20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89" marR="7489" marT="7489" marB="0" anchor="ctr"/>
                </a:tc>
              </a:tr>
              <a:tr h="182338">
                <a:tc>
                  <a:txBody>
                    <a:bodyPr/>
                    <a:lstStyle/>
                    <a:p>
                      <a:pPr marL="301943" lvl="1" indent="0" algn="l" defTabSz="914400" rtl="0" eaLnBrk="1" fontAlgn="ctr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buNone/>
                      </a:pPr>
                      <a:r>
                        <a:rPr lang="en-US" sz="20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Scheme delivery process –</a:t>
                      </a:r>
                      <a:r>
                        <a:rPr lang="en-US" sz="2000" kern="1200" baseline="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 timelines for both parties</a:t>
                      </a:r>
                      <a:endParaRPr lang="en-US" sz="20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marL="301943" lvl="1" indent="0" algn="l" defTabSz="914400" rtl="0" eaLnBrk="1" fontAlgn="ctr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buNone/>
                      </a:pPr>
                      <a:r>
                        <a:rPr lang="en-GB" sz="20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Currently reviewing</a:t>
                      </a:r>
                      <a:endParaRPr lang="en-GB" sz="20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89" marR="7489" marT="7489" marB="0" anchor="ctr"/>
                </a:tc>
              </a:tr>
              <a:tr h="182338">
                <a:tc>
                  <a:txBody>
                    <a:bodyPr/>
                    <a:lstStyle/>
                    <a:p>
                      <a:pPr marL="301943" lvl="1" indent="0" algn="l" defTabSz="914400" rtl="0" eaLnBrk="1" fontAlgn="ctr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buNone/>
                      </a:pPr>
                      <a:r>
                        <a:rPr lang="en-US" sz="20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Consistency of management across Regions</a:t>
                      </a:r>
                      <a:endParaRPr lang="en-US" sz="20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marL="301943" lvl="1" indent="0" algn="l" defTabSz="914400" rtl="0" eaLnBrk="1" fontAlgn="ctr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buNone/>
                      </a:pPr>
                      <a:r>
                        <a:rPr lang="en-GB" sz="20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Purpose of Strategic Core Group</a:t>
                      </a:r>
                    </a:p>
                    <a:p>
                      <a:pPr marL="301943" lvl="1" indent="0" algn="l" defTabSz="914400" rtl="0" eaLnBrk="1" fontAlgn="ctr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buNone/>
                      </a:pPr>
                      <a:endParaRPr lang="en-GB" sz="20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89" marR="7489" marT="7489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910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981200"/>
            <a:ext cx="8610600" cy="4038600"/>
          </a:xfrm>
        </p:spPr>
        <p:txBody>
          <a:bodyPr>
            <a:normAutofit/>
          </a:bodyPr>
          <a:lstStyle/>
          <a:p>
            <a:pPr lvl="1" algn="just"/>
            <a:r>
              <a:rPr lang="en-GB" sz="2300" dirty="0" smtClean="0"/>
              <a:t>Elements of Planned Maintenance being tendered through an interim tender programme of:</a:t>
            </a:r>
          </a:p>
          <a:p>
            <a:pPr lvl="2" algn="just"/>
            <a:r>
              <a:rPr lang="en-GB" sz="2300" dirty="0" smtClean="0"/>
              <a:t>Bathroom, Kitchen Rewires;</a:t>
            </a:r>
          </a:p>
          <a:p>
            <a:pPr lvl="2" algn="just"/>
            <a:r>
              <a:rPr lang="en-GB" sz="2300" dirty="0" smtClean="0"/>
              <a:t>Bathroom only replacements;</a:t>
            </a:r>
          </a:p>
          <a:p>
            <a:pPr lvl="2" algn="just"/>
            <a:r>
              <a:rPr lang="en-GB" sz="2300" dirty="0" smtClean="0"/>
              <a:t>Kitchen only replacements;</a:t>
            </a:r>
          </a:p>
          <a:p>
            <a:pPr lvl="2" algn="just"/>
            <a:r>
              <a:rPr lang="en-GB" sz="2300" dirty="0" smtClean="0"/>
              <a:t>External cyclical maintenance;</a:t>
            </a:r>
          </a:p>
          <a:p>
            <a:pPr lvl="2" algn="just"/>
            <a:r>
              <a:rPr lang="en-GB" sz="2300" dirty="0" smtClean="0"/>
              <a:t>Doors and windows replacements;</a:t>
            </a:r>
          </a:p>
          <a:p>
            <a:pPr lvl="2" algn="just"/>
            <a:r>
              <a:rPr lang="en-GB" sz="2300" dirty="0" smtClean="0"/>
              <a:t>Individual roofing schemes.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Current Position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9212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smtClean="0"/>
              <a:t>Note</a:t>
            </a:r>
            <a:endParaRPr lang="en-GB" dirty="0"/>
          </a:p>
        </p:txBody>
      </p:sp>
      <p:sp>
        <p:nvSpPr>
          <p:cNvPr id="5" name="Content Placeholder 1"/>
          <p:cNvSpPr>
            <a:spLocks noGrp="1"/>
          </p:cNvSpPr>
          <p:nvPr>
            <p:ph idx="1"/>
          </p:nvPr>
        </p:nvSpPr>
        <p:spPr>
          <a:xfrm>
            <a:off x="533400" y="1828800"/>
            <a:ext cx="7408333" cy="3450696"/>
          </a:xfrm>
        </p:spPr>
        <p:txBody>
          <a:bodyPr>
            <a:normAutofit/>
          </a:bodyPr>
          <a:lstStyle/>
          <a:p>
            <a:pPr marL="0" indent="0">
              <a:spcBef>
                <a:spcPct val="0"/>
              </a:spcBef>
              <a:buNone/>
            </a:pPr>
            <a:r>
              <a:rPr lang="en-GB" sz="40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NIHE reserves the right to change the procurement strategy, process, timeline etc. at its discretion before tender is advertised</a:t>
            </a:r>
            <a:endParaRPr lang="en-GB" sz="400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58093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smtClean="0"/>
              <a:t>Questions</a:t>
            </a:r>
            <a:endParaRPr lang="en-GB" dirty="0"/>
          </a:p>
        </p:txBody>
      </p:sp>
      <p:sp>
        <p:nvSpPr>
          <p:cNvPr id="5" name="Content Placeholder 1"/>
          <p:cNvSpPr>
            <a:spLocks noGrp="1"/>
          </p:cNvSpPr>
          <p:nvPr>
            <p:ph idx="1"/>
          </p:nvPr>
        </p:nvSpPr>
        <p:spPr>
          <a:xfrm>
            <a:off x="872067" y="2675467"/>
            <a:ext cx="7408333" cy="3450696"/>
          </a:xfrm>
        </p:spPr>
        <p:txBody>
          <a:bodyPr>
            <a:normAutofit/>
          </a:bodyPr>
          <a:lstStyle/>
          <a:p>
            <a:pPr marL="0" indent="0">
              <a:spcBef>
                <a:spcPct val="0"/>
              </a:spcBef>
              <a:buNone/>
            </a:pPr>
            <a:r>
              <a:rPr lang="en-GB" sz="40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Please email:   </a:t>
            </a:r>
          </a:p>
          <a:p>
            <a:pPr marL="0" indent="0">
              <a:spcBef>
                <a:spcPct val="0"/>
              </a:spcBef>
              <a:buNone/>
            </a:pPr>
            <a:endParaRPr lang="en-GB" sz="400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GB" sz="40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martin.mclaughlin@nihe.gov.uk</a:t>
            </a:r>
            <a:endParaRPr lang="en-GB" sz="400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96210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905000"/>
            <a:ext cx="8763000" cy="4506036"/>
          </a:xfrm>
        </p:spPr>
        <p:txBody>
          <a:bodyPr>
            <a:normAutofit fontScale="25000" lnSpcReduction="20000"/>
          </a:bodyPr>
          <a:lstStyle/>
          <a:p>
            <a:pPr marL="274320" lvl="1"/>
            <a:r>
              <a:rPr lang="en-GB" sz="8000" dirty="0">
                <a:latin typeface="Calibri" panose="020F0502020204030204" pitchFamily="34" charset="0"/>
                <a:cs typeface="Calibri" panose="020F0502020204030204" pitchFamily="34" charset="0"/>
              </a:rPr>
              <a:t>To </a:t>
            </a:r>
            <a:r>
              <a:rPr lang="en-GB" sz="8000" dirty="0" smtClean="0">
                <a:latin typeface="Calibri" panose="020F0502020204030204" pitchFamily="34" charset="0"/>
                <a:cs typeface="Calibri" panose="020F0502020204030204" pitchFamily="34" charset="0"/>
              </a:rPr>
              <a:t>deliver a </a:t>
            </a:r>
            <a:r>
              <a:rPr lang="en-US" sz="8000" dirty="0">
                <a:latin typeface="Calibri" panose="020F0502020204030204" pitchFamily="34" charset="0"/>
                <a:cs typeface="Calibri" panose="020F0502020204030204" pitchFamily="34" charset="0"/>
              </a:rPr>
              <a:t>Fit for Purpose Best in Class Customer Focused Maintenance Service</a:t>
            </a:r>
            <a:r>
              <a:rPr lang="en-GB" sz="8000" dirty="0" smtClean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endParaRPr lang="en-GB" sz="8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2"/>
            <a:r>
              <a:rPr lang="en-GB" sz="8000" dirty="0">
                <a:latin typeface="Calibri" panose="020F0502020204030204" pitchFamily="34" charset="0"/>
                <a:cs typeface="Calibri" panose="020F0502020204030204" pitchFamily="34" charset="0"/>
              </a:rPr>
              <a:t>Thirteen area based contract Lots;</a:t>
            </a:r>
          </a:p>
          <a:p>
            <a:pPr lvl="2"/>
            <a:r>
              <a:rPr lang="en-GB" sz="8000" dirty="0">
                <a:latin typeface="Calibri" panose="020F0502020204030204" pitchFamily="34" charset="0"/>
                <a:cs typeface="Calibri" panose="020F0502020204030204" pitchFamily="34" charset="0"/>
              </a:rPr>
              <a:t>Length of Contracts: Four Years with option to extend by up to three years or part thereof;</a:t>
            </a:r>
          </a:p>
          <a:p>
            <a:pPr lvl="2" algn="just"/>
            <a:r>
              <a:rPr lang="en-GB" sz="8000" dirty="0">
                <a:latin typeface="Calibri" panose="020F0502020204030204" pitchFamily="34" charset="0"/>
                <a:cs typeface="Calibri" panose="020F0502020204030204" pitchFamily="34" charset="0"/>
              </a:rPr>
              <a:t>Bathroom, Kitchen Rewires;</a:t>
            </a:r>
          </a:p>
          <a:p>
            <a:pPr lvl="2" algn="just"/>
            <a:r>
              <a:rPr lang="en-GB" sz="8000" dirty="0">
                <a:latin typeface="Calibri" panose="020F0502020204030204" pitchFamily="34" charset="0"/>
                <a:cs typeface="Calibri" panose="020F0502020204030204" pitchFamily="34" charset="0"/>
              </a:rPr>
              <a:t>Bathroom only replacements;</a:t>
            </a:r>
          </a:p>
          <a:p>
            <a:pPr lvl="2" algn="just"/>
            <a:r>
              <a:rPr lang="en-GB" sz="8000" dirty="0">
                <a:latin typeface="Calibri" panose="020F0502020204030204" pitchFamily="34" charset="0"/>
                <a:cs typeface="Calibri" panose="020F0502020204030204" pitchFamily="34" charset="0"/>
              </a:rPr>
              <a:t>Kitchen only replacements;</a:t>
            </a:r>
          </a:p>
          <a:p>
            <a:pPr lvl="2" algn="just"/>
            <a:r>
              <a:rPr lang="en-GB" sz="8000" dirty="0">
                <a:latin typeface="Calibri" panose="020F0502020204030204" pitchFamily="34" charset="0"/>
                <a:cs typeface="Calibri" panose="020F0502020204030204" pitchFamily="34" charset="0"/>
              </a:rPr>
              <a:t>Doors and windows replacements or part </a:t>
            </a:r>
            <a:r>
              <a:rPr lang="en-GB" sz="8000" dirty="0" smtClean="0">
                <a:latin typeface="Calibri" panose="020F0502020204030204" pitchFamily="34" charset="0"/>
                <a:cs typeface="Calibri" panose="020F0502020204030204" pitchFamily="34" charset="0"/>
              </a:rPr>
              <a:t>thereof;</a:t>
            </a:r>
            <a:endParaRPr lang="en-GB" sz="8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2" algn="just"/>
            <a:r>
              <a:rPr lang="en-US" sz="8000" dirty="0">
                <a:latin typeface="Calibri" panose="020F0502020204030204" pitchFamily="34" charset="0"/>
                <a:cs typeface="Calibri" panose="020F0502020204030204" pitchFamily="34" charset="0"/>
              </a:rPr>
              <a:t>Electrical </a:t>
            </a:r>
            <a:r>
              <a:rPr lang="en-US" sz="8000" dirty="0" smtClean="0">
                <a:latin typeface="Calibri" panose="020F0502020204030204" pitchFamily="34" charset="0"/>
                <a:cs typeface="Calibri" panose="020F0502020204030204" pitchFamily="34" charset="0"/>
              </a:rPr>
              <a:t>rewiring;</a:t>
            </a:r>
            <a:endParaRPr lang="en-US" sz="8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2" algn="just"/>
            <a:r>
              <a:rPr lang="en-US" sz="8000" dirty="0" smtClean="0">
                <a:latin typeface="Calibri" panose="020F0502020204030204" pitchFamily="34" charset="0"/>
                <a:cs typeface="Calibri" panose="020F0502020204030204" pitchFamily="34" charset="0"/>
              </a:rPr>
              <a:t>Asbestos. </a:t>
            </a:r>
            <a:endParaRPr lang="en-US" sz="8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2" algn="just"/>
            <a:endParaRPr lang="en-GB" sz="8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8000" dirty="0">
                <a:latin typeface="Calibri" panose="020F0502020204030204" pitchFamily="34" charset="0"/>
                <a:cs typeface="Calibri" panose="020F0502020204030204" pitchFamily="34" charset="0"/>
              </a:rPr>
              <a:t>Roofing Schemes, EWI </a:t>
            </a:r>
            <a:r>
              <a:rPr lang="en-GB" sz="8000" dirty="0" smtClean="0">
                <a:latin typeface="Calibri" panose="020F0502020204030204" pitchFamily="34" charset="0"/>
                <a:cs typeface="Calibri" panose="020F0502020204030204" pitchFamily="34" charset="0"/>
              </a:rPr>
              <a:t>not </a:t>
            </a:r>
            <a:r>
              <a:rPr lang="en-GB" sz="8000" dirty="0">
                <a:latin typeface="Calibri" panose="020F0502020204030204" pitchFamily="34" charset="0"/>
                <a:cs typeface="Calibri" panose="020F0502020204030204" pitchFamily="34" charset="0"/>
              </a:rPr>
              <a:t>part of </a:t>
            </a:r>
            <a:r>
              <a:rPr lang="en-GB" sz="8000" dirty="0" smtClean="0">
                <a:latin typeface="Calibri" panose="020F0502020204030204" pitchFamily="34" charset="0"/>
                <a:cs typeface="Calibri" panose="020F0502020204030204" pitchFamily="34" charset="0"/>
              </a:rPr>
              <a:t>contract.</a:t>
            </a:r>
            <a:endParaRPr lang="en-GB" sz="8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2"/>
            <a:endParaRPr lang="en-GB" sz="8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74320" lvl="1"/>
            <a:r>
              <a:rPr lang="en-GB" sz="8000" dirty="0">
                <a:latin typeface="Calibri" panose="020F0502020204030204" pitchFamily="34" charset="0"/>
                <a:cs typeface="Calibri" panose="020F0502020204030204" pitchFamily="34" charset="0"/>
              </a:rPr>
              <a:t>NEC </a:t>
            </a:r>
            <a:r>
              <a:rPr lang="en-GB" sz="8000" dirty="0" smtClean="0">
                <a:latin typeface="Calibri" panose="020F0502020204030204" pitchFamily="34" charset="0"/>
                <a:cs typeface="Calibri" panose="020F0502020204030204" pitchFamily="34" charset="0"/>
              </a:rPr>
              <a:t>4 TSC </a:t>
            </a:r>
            <a:r>
              <a:rPr lang="en-GB" sz="8000" dirty="0">
                <a:latin typeface="Calibri" panose="020F0502020204030204" pitchFamily="34" charset="0"/>
                <a:cs typeface="Calibri" panose="020F0502020204030204" pitchFamily="34" charset="0"/>
              </a:rPr>
              <a:t>Utilising M3 NHMF 6.3 (NIHE) Schedule of Rates and </a:t>
            </a:r>
            <a:r>
              <a:rPr lang="en-GB" sz="8000" dirty="0" smtClean="0">
                <a:latin typeface="Calibri" panose="020F0502020204030204" pitchFamily="34" charset="0"/>
                <a:cs typeface="Calibri" panose="020F0502020204030204" pitchFamily="34" charset="0"/>
              </a:rPr>
              <a:t>Specification.</a:t>
            </a:r>
            <a:endParaRPr lang="en-GB" sz="8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endParaRPr lang="en-GB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CT055 Planned Maintenance Services </a:t>
            </a:r>
            <a:r>
              <a:rPr lang="en-US" dirty="0"/>
              <a:t>Strategy/</a:t>
            </a:r>
            <a:r>
              <a:rPr lang="en-US" dirty="0"/>
              <a:t>Workstreams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4353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smtClean="0"/>
              <a:t>Lot Contract Area Map</a:t>
            </a:r>
            <a:endParaRPr lang="en-GB" dirty="0"/>
          </a:p>
        </p:txBody>
      </p:sp>
      <p:pic>
        <p:nvPicPr>
          <p:cNvPr id="5" name="Content Placeholder 4" descr="U:\Planned Schemes\pdf convert files folder\CT034 – Planned Maintenance Works 2018 (13 lots).jpg"/>
          <p:cNvPicPr>
            <a:picLocks noGrp="1"/>
          </p:cNvPicPr>
          <p:nvPr>
            <p:ph idx="1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1" t="2395" r="1037" b="1034"/>
          <a:stretch/>
        </p:blipFill>
        <p:spPr bwMode="auto">
          <a:xfrm>
            <a:off x="304800" y="1371600"/>
            <a:ext cx="8610600" cy="51816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304800" y="1371600"/>
            <a:ext cx="3505200" cy="5334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457200">
              <a:spcAft>
                <a:spcPts val="0"/>
              </a:spcAft>
            </a:pPr>
            <a:r>
              <a:rPr lang="en-GB" sz="1400" b="1" dirty="0">
                <a:effectLst/>
                <a:latin typeface="Tahoma"/>
                <a:ea typeface="Times New Roman"/>
              </a:rPr>
              <a:t>CTO55 Planned Maintenance Contract Lot 1 - 13</a:t>
            </a:r>
            <a:endParaRPr lang="en-GB" sz="1400" dirty="0">
              <a:effectLst/>
              <a:latin typeface="Tahoma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7792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371600"/>
            <a:ext cx="8610600" cy="5257800"/>
          </a:xfrm>
        </p:spPr>
        <p:txBody>
          <a:bodyPr>
            <a:normAutofit fontScale="92500" lnSpcReduction="10000"/>
          </a:bodyPr>
          <a:lstStyle/>
          <a:p>
            <a:pPr hangingPunct="0"/>
            <a:r>
              <a:rPr lang="en-GB" sz="2000" dirty="0" smtClean="0"/>
              <a:t>13 </a:t>
            </a:r>
            <a:r>
              <a:rPr lang="en-GB" sz="2000" dirty="0"/>
              <a:t>new Lot Contracts </a:t>
            </a:r>
            <a:r>
              <a:rPr lang="en-GB" sz="2000" dirty="0" smtClean="0"/>
              <a:t>align </a:t>
            </a:r>
            <a:r>
              <a:rPr lang="en-GB" sz="2000" dirty="0"/>
              <a:t>with the geographical area offices; </a:t>
            </a:r>
            <a:endParaRPr lang="en-GB" sz="2000" dirty="0" smtClean="0"/>
          </a:p>
          <a:p>
            <a:pPr hangingPunct="0"/>
            <a:r>
              <a:rPr lang="en-GB" sz="2000" dirty="0" smtClean="0"/>
              <a:t>Contracts start 1</a:t>
            </a:r>
            <a:r>
              <a:rPr lang="en-GB" sz="2000" baseline="30000" dirty="0" smtClean="0"/>
              <a:t>st</a:t>
            </a:r>
            <a:r>
              <a:rPr lang="en-GB" sz="2000" dirty="0" smtClean="0"/>
              <a:t> April 2021</a:t>
            </a:r>
          </a:p>
          <a:p>
            <a:pPr hangingPunct="0"/>
            <a:r>
              <a:rPr lang="en-GB" sz="2000" dirty="0" smtClean="0"/>
              <a:t>Contract Value </a:t>
            </a:r>
            <a:r>
              <a:rPr lang="en-GB" sz="2000" dirty="0" smtClean="0"/>
              <a:t>approx</a:t>
            </a:r>
            <a:r>
              <a:rPr lang="en-GB" sz="2000" dirty="0" smtClean="0"/>
              <a:t>:</a:t>
            </a:r>
          </a:p>
          <a:p>
            <a:pPr lvl="1" hangingPunct="0"/>
            <a:r>
              <a:rPr lang="en-GB" sz="2000" dirty="0" smtClean="0"/>
              <a:t>£ </a:t>
            </a:r>
            <a:r>
              <a:rPr lang="en-GB" sz="2000" dirty="0"/>
              <a:t>235,419,747 over 4 </a:t>
            </a:r>
            <a:r>
              <a:rPr lang="en-GB" sz="2000" dirty="0" smtClean="0"/>
              <a:t>years </a:t>
            </a:r>
            <a:endParaRPr lang="en-GB" sz="2000" dirty="0"/>
          </a:p>
          <a:p>
            <a:pPr lvl="1" hangingPunct="0"/>
            <a:r>
              <a:rPr lang="en-GB" sz="2000" dirty="0" smtClean="0"/>
              <a:t>£454,089,509 over 7 years</a:t>
            </a:r>
          </a:p>
          <a:p>
            <a:pPr lvl="1" hangingPunct="0"/>
            <a:r>
              <a:rPr lang="en-GB" sz="2000" dirty="0" smtClean="0"/>
              <a:t>Indicative values, workflow may increase depending on funding availability and contractor capacity</a:t>
            </a:r>
          </a:p>
          <a:p>
            <a:pPr marL="301943" lvl="1" indent="0" hangingPunct="0">
              <a:buNone/>
            </a:pPr>
            <a:endParaRPr lang="en-GB" sz="2000" dirty="0"/>
          </a:p>
          <a:p>
            <a:pPr marL="0" indent="0" hangingPunct="0">
              <a:buNone/>
            </a:pPr>
            <a:r>
              <a:rPr lang="en-GB" sz="2000" dirty="0" smtClean="0"/>
              <a:t>Based on:</a:t>
            </a:r>
          </a:p>
          <a:p>
            <a:pPr hangingPunct="0"/>
            <a:r>
              <a:rPr lang="en-GB" sz="2000" dirty="0" smtClean="0"/>
              <a:t>Seven Year </a:t>
            </a:r>
            <a:r>
              <a:rPr lang="en-GB" sz="2000" dirty="0"/>
              <a:t>Programme for BKRs, Kitchen Only, Bathroom Only and Windows and Doors. </a:t>
            </a:r>
          </a:p>
          <a:p>
            <a:pPr hangingPunct="0"/>
            <a:r>
              <a:rPr lang="en-GB" sz="2000" dirty="0"/>
              <a:t>Costs are based on historical regional benchmarking data for these </a:t>
            </a:r>
            <a:r>
              <a:rPr lang="en-GB" sz="2000" dirty="0"/>
              <a:t>workstreams</a:t>
            </a:r>
            <a:r>
              <a:rPr lang="en-GB" sz="2000" dirty="0"/>
              <a:t>.</a:t>
            </a:r>
          </a:p>
          <a:p>
            <a:pPr hangingPunct="0"/>
            <a:r>
              <a:rPr lang="en-GB" sz="2000" dirty="0"/>
              <a:t>Includes </a:t>
            </a:r>
            <a:r>
              <a:rPr lang="en-GB" sz="2000" dirty="0" smtClean="0"/>
              <a:t>a </a:t>
            </a:r>
            <a:r>
              <a:rPr lang="en-GB" sz="2000" dirty="0"/>
              <a:t>2% allowance for Asbestos Removal &amp; an Inflationary uplift of 3% for each year after year </a:t>
            </a:r>
            <a:r>
              <a:rPr lang="en-GB" sz="2000" dirty="0" smtClean="0"/>
              <a:t>2.</a:t>
            </a:r>
            <a:endParaRPr lang="en-GB" sz="2000" dirty="0"/>
          </a:p>
          <a:p>
            <a:pPr marL="274320" lvl="1" hangingPunct="0"/>
            <a:r>
              <a:rPr lang="en-IE" dirty="0"/>
              <a:t>The actual value for each Lot shall be subject to funding for the planned maintenance.  No guarantee to the value – non exclusive contracts.</a:t>
            </a:r>
            <a:endParaRPr lang="en-GB" dirty="0"/>
          </a:p>
          <a:p>
            <a:pPr hangingPunct="0"/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smtClean="0"/>
              <a:t>Lot Contract Value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4063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Lot Contract </a:t>
            </a:r>
            <a:r>
              <a:rPr lang="en-US" dirty="0" smtClean="0"/>
              <a:t>Value </a:t>
            </a:r>
            <a:endParaRPr lang="en-GB" dirty="0">
              <a:solidFill>
                <a:schemeClr val="accent3">
                  <a:lumMod val="75000"/>
                </a:schemeClr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6145413"/>
              </p:ext>
            </p:extLst>
          </p:nvPr>
        </p:nvGraphicFramePr>
        <p:xfrm>
          <a:off x="228600" y="1371600"/>
          <a:ext cx="8686802" cy="53339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5800"/>
                <a:gridCol w="1447800"/>
                <a:gridCol w="973488"/>
                <a:gridCol w="675970"/>
                <a:gridCol w="631498"/>
                <a:gridCol w="664110"/>
                <a:gridCol w="699688"/>
                <a:gridCol w="133415"/>
                <a:gridCol w="687829"/>
                <a:gridCol w="687829"/>
                <a:gridCol w="687829"/>
                <a:gridCol w="711546"/>
              </a:tblGrid>
              <a:tr h="564038">
                <a:tc rowSpan="2" gridSpan="2">
                  <a:txBody>
                    <a:bodyPr/>
                    <a:lstStyle/>
                    <a:p>
                      <a:pPr algn="ctr" fontAlgn="b"/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 dirty="0">
                          <a:effectLst/>
                        </a:rPr>
                        <a:t>YEAR 1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 dirty="0">
                          <a:effectLst/>
                        </a:rPr>
                        <a:t>YEAR 2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 dirty="0">
                          <a:effectLst/>
                        </a:rPr>
                        <a:t>YEAR 3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 dirty="0">
                          <a:effectLst/>
                        </a:rPr>
                        <a:t>YEAR 4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 dirty="0">
                          <a:effectLst/>
                        </a:rPr>
                        <a:t>Yr 1-4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u="none" strike="noStrike" dirty="0">
                          <a:effectLst/>
                        </a:rPr>
                        <a:t> 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 dirty="0">
                          <a:effectLst/>
                        </a:rPr>
                        <a:t>YEAR 5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 dirty="0">
                          <a:effectLst/>
                        </a:rPr>
                        <a:t>YEAR 6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 dirty="0">
                          <a:effectLst/>
                        </a:rPr>
                        <a:t>YEAR 7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 dirty="0">
                          <a:effectLst/>
                        </a:rPr>
                        <a:t>Yr 1-7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183038"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 dirty="0">
                          <a:effectLst/>
                        </a:rPr>
                        <a:t>2021/22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 dirty="0">
                          <a:effectLst/>
                        </a:rPr>
                        <a:t>2022/23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 dirty="0">
                          <a:effectLst/>
                        </a:rPr>
                        <a:t>2023/24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 dirty="0">
                          <a:effectLst/>
                        </a:rPr>
                        <a:t>2024/25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 dirty="0">
                          <a:effectLst/>
                        </a:rPr>
                        <a:t>Total Costs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 dirty="0">
                          <a:effectLst/>
                        </a:rPr>
                        <a:t> 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 dirty="0">
                          <a:effectLst/>
                        </a:rPr>
                        <a:t>2025/26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 dirty="0">
                          <a:effectLst/>
                        </a:rPr>
                        <a:t>2026/27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 dirty="0">
                          <a:effectLst/>
                        </a:rPr>
                        <a:t>2027/28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 dirty="0">
                          <a:effectLst/>
                        </a:rPr>
                        <a:t>Total Costs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183038"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u="none" strike="noStrike" dirty="0">
                          <a:effectLst/>
                        </a:rPr>
                        <a:t>Region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u="none" strike="noStrike" dirty="0">
                          <a:effectLst/>
                        </a:rPr>
                        <a:t>Area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 dirty="0">
                          <a:effectLst/>
                        </a:rPr>
                        <a:t>£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 dirty="0">
                          <a:effectLst/>
                        </a:rPr>
                        <a:t>£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 dirty="0">
                          <a:effectLst/>
                        </a:rPr>
                        <a:t>£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 dirty="0">
                          <a:effectLst/>
                        </a:rPr>
                        <a:t>£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 dirty="0">
                          <a:effectLst/>
                        </a:rPr>
                        <a:t>£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u="none" strike="noStrike" dirty="0">
                          <a:effectLst/>
                        </a:rPr>
                        <a:t> 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u="none" strike="noStrike" dirty="0">
                          <a:effectLst/>
                        </a:rPr>
                        <a:t>£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u="none" strike="noStrike" dirty="0">
                          <a:effectLst/>
                        </a:rPr>
                        <a:t>$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u="none" strike="noStrike" dirty="0">
                          <a:effectLst/>
                        </a:rPr>
                        <a:t>£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 dirty="0">
                          <a:effectLst/>
                        </a:rPr>
                        <a:t>£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375227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GB" sz="700" u="sng" strike="noStrike" dirty="0">
                          <a:effectLst/>
                        </a:rPr>
                        <a:t>BELFAST</a:t>
                      </a:r>
                      <a:endParaRPr lang="en-GB" sz="700" b="1" i="0" u="sng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u="none" strike="noStrike" dirty="0">
                          <a:effectLst/>
                        </a:rPr>
                        <a:t>LISBURN AND CASTLEREAGH AREA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u="none" strike="noStrike" dirty="0">
                          <a:effectLst/>
                        </a:rPr>
                        <a:t>2,799,576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u="none" strike="noStrike" dirty="0">
                          <a:effectLst/>
                        </a:rPr>
                        <a:t>3,125,652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u="none" strike="noStrike" dirty="0">
                          <a:effectLst/>
                        </a:rPr>
                        <a:t>3,458,750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u="none" strike="noStrike" dirty="0">
                          <a:effectLst/>
                        </a:rPr>
                        <a:t>3,696,200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u="none" strike="noStrike" dirty="0">
                          <a:effectLst/>
                        </a:rPr>
                        <a:t>13,080,177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u="none" strike="noStrike" dirty="0">
                          <a:effectLst/>
                        </a:rPr>
                        <a:t> 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u="none" strike="noStrike" dirty="0">
                          <a:effectLst/>
                        </a:rPr>
                        <a:t>3,928,956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u="none" strike="noStrike" dirty="0">
                          <a:effectLst/>
                        </a:rPr>
                        <a:t>4,161,867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u="none" strike="noStrike" dirty="0">
                          <a:effectLst/>
                        </a:rPr>
                        <a:t>4,430,037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u="none" strike="noStrike" dirty="0">
                          <a:effectLst/>
                        </a:rPr>
                        <a:t>25,601,037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38437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u="none" strike="noStrike" dirty="0">
                          <a:effectLst/>
                        </a:rPr>
                        <a:t>NORTH BELFAST AREA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u="none" strike="noStrike" dirty="0">
                          <a:effectLst/>
                        </a:rPr>
                        <a:t>2,698,488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u="none" strike="noStrike" dirty="0">
                          <a:effectLst/>
                        </a:rPr>
                        <a:t>3,014,118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u="none" strike="noStrike" dirty="0">
                          <a:effectLst/>
                        </a:rPr>
                        <a:t>3,333,970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u="none" strike="noStrike" dirty="0">
                          <a:effectLst/>
                        </a:rPr>
                        <a:t>3,561,485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u="none" strike="noStrike" dirty="0">
                          <a:effectLst/>
                        </a:rPr>
                        <a:t>12,608,060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u="none" strike="noStrike" dirty="0">
                          <a:effectLst/>
                        </a:rPr>
                        <a:t> 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u="none" strike="noStrike" dirty="0">
                          <a:effectLst/>
                        </a:rPr>
                        <a:t>3,784,584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u="none" strike="noStrike" dirty="0">
                          <a:effectLst/>
                        </a:rPr>
                        <a:t>4,012,377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u="none" strike="noStrike" dirty="0">
                          <a:effectLst/>
                        </a:rPr>
                        <a:t>4,272,338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u="none" strike="noStrike" dirty="0">
                          <a:effectLst/>
                        </a:rPr>
                        <a:t>24,677,358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38437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dirty="0">
                          <a:effectLst/>
                        </a:rPr>
                        <a:t>SOUTH AND EAST BELFAST AREA</a:t>
                      </a:r>
                      <a:endParaRPr lang="en-US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u="none" strike="noStrike" dirty="0">
                          <a:effectLst/>
                        </a:rPr>
                        <a:t>5,785,170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u="none" strike="noStrike" dirty="0">
                          <a:effectLst/>
                        </a:rPr>
                        <a:t>6,456,228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u="none" strike="noStrike" dirty="0">
                          <a:effectLst/>
                        </a:rPr>
                        <a:t>7,143,127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u="none" strike="noStrike" dirty="0">
                          <a:effectLst/>
                        </a:rPr>
                        <a:t>7,644,256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u="none" strike="noStrike" dirty="0">
                          <a:effectLst/>
                        </a:rPr>
                        <a:t>27,028,781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u="none" strike="noStrike" dirty="0">
                          <a:effectLst/>
                        </a:rPr>
                        <a:t> 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u="none" strike="noStrike" dirty="0">
                          <a:effectLst/>
                        </a:rPr>
                        <a:t>8,115,775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u="none" strike="noStrike" dirty="0">
                          <a:effectLst/>
                        </a:rPr>
                        <a:t>8,599,211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u="none" strike="noStrike" dirty="0">
                          <a:effectLst/>
                        </a:rPr>
                        <a:t>9,156,347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u="none" strike="noStrike" dirty="0">
                          <a:effectLst/>
                        </a:rPr>
                        <a:t>52,900,115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0134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u="none" strike="noStrike" dirty="0">
                          <a:effectLst/>
                        </a:rPr>
                        <a:t>WEST BELFAST AREA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u="none" strike="noStrike" dirty="0">
                          <a:effectLst/>
                        </a:rPr>
                        <a:t>5,142,582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u="none" strike="noStrike" dirty="0">
                          <a:effectLst/>
                        </a:rPr>
                        <a:t>5,743,278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u="none" strike="noStrike" dirty="0">
                          <a:effectLst/>
                        </a:rPr>
                        <a:t>6,352,130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u="none" strike="noStrike" dirty="0">
                          <a:effectLst/>
                        </a:rPr>
                        <a:t>6,793,897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u="none" strike="noStrike" dirty="0">
                          <a:effectLst/>
                        </a:rPr>
                        <a:t>24,031,887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u="none" strike="noStrike" dirty="0">
                          <a:effectLst/>
                        </a:rPr>
                        <a:t> 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u="none" strike="noStrike" dirty="0">
                          <a:effectLst/>
                        </a:rPr>
                        <a:t>7,217,936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u="none" strike="noStrike" dirty="0">
                          <a:effectLst/>
                        </a:rPr>
                        <a:t>7,644,581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u="none" strike="noStrike" dirty="0">
                          <a:effectLst/>
                        </a:rPr>
                        <a:t>8,137,155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u="none" strike="noStrike" dirty="0">
                          <a:effectLst/>
                        </a:rPr>
                        <a:t>47,031,559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01342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GB" sz="700" u="sng" strike="noStrike" dirty="0">
                          <a:effectLst/>
                        </a:rPr>
                        <a:t>NORTH</a:t>
                      </a:r>
                      <a:endParaRPr lang="en-GB" sz="700" b="1" i="0" u="sng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u="none" strike="noStrike" dirty="0">
                          <a:effectLst/>
                        </a:rPr>
                        <a:t>CAUSEWAY AREA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u="none" strike="noStrike" dirty="0">
                          <a:effectLst/>
                        </a:rPr>
                        <a:t>4,188,066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u="none" strike="noStrike" dirty="0">
                          <a:effectLst/>
                        </a:rPr>
                        <a:t>4,675,050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u="none" strike="noStrike" dirty="0">
                          <a:effectLst/>
                        </a:rPr>
                        <a:t>5,172,356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u="none" strike="noStrike" dirty="0">
                          <a:effectLst/>
                        </a:rPr>
                        <a:t>5,530,472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u="none" strike="noStrike" dirty="0">
                          <a:effectLst/>
                        </a:rPr>
                        <a:t>19,565,944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u="none" strike="noStrike" dirty="0">
                          <a:effectLst/>
                        </a:rPr>
                        <a:t> 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u="none" strike="noStrike" dirty="0">
                          <a:effectLst/>
                        </a:rPr>
                        <a:t>5,640,610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u="none" strike="noStrike" dirty="0">
                          <a:effectLst/>
                        </a:rPr>
                        <a:t>5,952,504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u="none" strike="noStrike" dirty="0">
                          <a:effectLst/>
                        </a:rPr>
                        <a:t>6,333,554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u="none" strike="noStrike" dirty="0">
                          <a:effectLst/>
                        </a:rPr>
                        <a:t>37,492,612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38437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dirty="0">
                          <a:effectLst/>
                        </a:rPr>
                        <a:t>MID AND EAST ANTRIM AREA</a:t>
                      </a:r>
                      <a:endParaRPr lang="en-US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u="none" strike="noStrike" dirty="0">
                          <a:effectLst/>
                        </a:rPr>
                        <a:t>3,858,948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u="none" strike="noStrike" dirty="0">
                          <a:effectLst/>
                        </a:rPr>
                        <a:t>4,312,476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u="none" strike="noStrike" dirty="0">
                          <a:effectLst/>
                        </a:rPr>
                        <a:t>4,770,446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u="none" strike="noStrike" dirty="0">
                          <a:effectLst/>
                        </a:rPr>
                        <a:t>5,099,562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u="none" strike="noStrike" dirty="0">
                          <a:effectLst/>
                        </a:rPr>
                        <a:t>18,041,432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u="none" strike="noStrike" dirty="0">
                          <a:effectLst/>
                        </a:rPr>
                        <a:t> 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u="none" strike="noStrike" dirty="0">
                          <a:effectLst/>
                        </a:rPr>
                        <a:t>5,187,007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u="none" strike="noStrike" dirty="0">
                          <a:effectLst/>
                        </a:rPr>
                        <a:t>5,472,645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u="none" strike="noStrike" dirty="0">
                          <a:effectLst/>
                        </a:rPr>
                        <a:t>5,822,976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u="none" strike="noStrike" dirty="0">
                          <a:effectLst/>
                        </a:rPr>
                        <a:t>34,524,061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38437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u="none" strike="noStrike" dirty="0">
                          <a:effectLst/>
                        </a:rPr>
                        <a:t>SOUTH ANTRIM AREA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u="none" strike="noStrike" dirty="0">
                          <a:effectLst/>
                        </a:rPr>
                        <a:t>4,177,392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u="none" strike="noStrike" dirty="0">
                          <a:effectLst/>
                        </a:rPr>
                        <a:t>4,658,730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u="none" strike="noStrike" dirty="0">
                          <a:effectLst/>
                        </a:rPr>
                        <a:t>5,158,942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u="none" strike="noStrike" dirty="0">
                          <a:effectLst/>
                        </a:rPr>
                        <a:t>5,516,288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u="none" strike="noStrike" dirty="0">
                          <a:effectLst/>
                        </a:rPr>
                        <a:t>19,511,351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u="none" strike="noStrike" dirty="0">
                          <a:effectLst/>
                        </a:rPr>
                        <a:t> 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u="none" strike="noStrike" dirty="0">
                          <a:effectLst/>
                        </a:rPr>
                        <a:t>5,611,149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u="none" strike="noStrike" dirty="0">
                          <a:effectLst/>
                        </a:rPr>
                        <a:t>5,924,777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u="none" strike="noStrike" dirty="0">
                          <a:effectLst/>
                        </a:rPr>
                        <a:t>6,308,305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u="none" strike="noStrike" dirty="0">
                          <a:effectLst/>
                        </a:rPr>
                        <a:t>37,355,582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0134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u="none" strike="noStrike" dirty="0">
                          <a:effectLst/>
                        </a:rPr>
                        <a:t>WEST AREA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u="none" strike="noStrike" dirty="0">
                          <a:effectLst/>
                        </a:rPr>
                        <a:t>5,018,040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u="none" strike="noStrike" dirty="0">
                          <a:effectLst/>
                        </a:rPr>
                        <a:t>5,596,074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u="none" strike="noStrike" dirty="0">
                          <a:effectLst/>
                        </a:rPr>
                        <a:t>6,140,030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u="none" strike="noStrike" dirty="0">
                          <a:effectLst/>
                        </a:rPr>
                        <a:t>6,621,704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u="none" strike="noStrike" dirty="0">
                          <a:effectLst/>
                        </a:rPr>
                        <a:t>23,375,848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u="none" strike="noStrike" dirty="0">
                          <a:effectLst/>
                        </a:rPr>
                        <a:t> 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u="none" strike="noStrike" dirty="0">
                          <a:effectLst/>
                        </a:rPr>
                        <a:t>6,788,767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u="none" strike="noStrike" dirty="0">
                          <a:effectLst/>
                        </a:rPr>
                        <a:t>7,171,358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u="none" strike="noStrike" dirty="0">
                          <a:effectLst/>
                        </a:rPr>
                        <a:t>7,633,377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u="none" strike="noStrike" dirty="0">
                          <a:effectLst/>
                        </a:rPr>
                        <a:t>44,969,350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01342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GB" sz="700" u="sng" strike="noStrike" dirty="0">
                          <a:effectLst/>
                        </a:rPr>
                        <a:t>SOUTH</a:t>
                      </a:r>
                      <a:endParaRPr lang="en-GB" sz="700" b="1" i="0" u="sng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u="none" strike="noStrike" dirty="0">
                          <a:effectLst/>
                        </a:rPr>
                        <a:t>MID ULSTER AREA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u="none" strike="noStrike" dirty="0">
                          <a:effectLst/>
                        </a:rPr>
                        <a:t>2,369,532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u="none" strike="noStrike" dirty="0">
                          <a:effectLst/>
                        </a:rPr>
                        <a:t>2,638,026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u="none" strike="noStrike" dirty="0">
                          <a:effectLst/>
                        </a:rPr>
                        <a:t>2,924,197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u="none" strike="noStrike" dirty="0">
                          <a:effectLst/>
                        </a:rPr>
                        <a:t>3,123,256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u="none" strike="noStrike" dirty="0">
                          <a:effectLst/>
                        </a:rPr>
                        <a:t>11,055,010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u="none" strike="noStrike" dirty="0">
                          <a:effectLst/>
                        </a:rPr>
                        <a:t> 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u="none" strike="noStrike" dirty="0">
                          <a:effectLst/>
                        </a:rPr>
                        <a:t>3,181,400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u="none" strike="noStrike" dirty="0">
                          <a:effectLst/>
                        </a:rPr>
                        <a:t>3,358,380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u="none" strike="noStrike" dirty="0">
                          <a:effectLst/>
                        </a:rPr>
                        <a:t>3,573,867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u="none" strike="noStrike" dirty="0">
                          <a:effectLst/>
                        </a:rPr>
                        <a:t>21,168,657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38437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dirty="0">
                          <a:effectLst/>
                        </a:rPr>
                        <a:t>NORTH DOWN AND ARDS AREA</a:t>
                      </a:r>
                      <a:endParaRPr lang="en-US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u="none" strike="noStrike" dirty="0">
                          <a:effectLst/>
                        </a:rPr>
                        <a:t>3,783,000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u="none" strike="noStrike" dirty="0">
                          <a:effectLst/>
                        </a:rPr>
                        <a:t>4,226,766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u="none" strike="noStrike" dirty="0">
                          <a:effectLst/>
                        </a:rPr>
                        <a:t>4,676,111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u="none" strike="noStrike" dirty="0">
                          <a:effectLst/>
                        </a:rPr>
                        <a:t>5,004,057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u="none" strike="noStrike" dirty="0">
                          <a:effectLst/>
                        </a:rPr>
                        <a:t>17,689,934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u="none" strike="noStrike" dirty="0">
                          <a:effectLst/>
                        </a:rPr>
                        <a:t> 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u="none" strike="noStrike" dirty="0">
                          <a:effectLst/>
                        </a:rPr>
                        <a:t>5,067,073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u="none" strike="noStrike" dirty="0">
                          <a:effectLst/>
                        </a:rPr>
                        <a:t>5,365,426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u="none" strike="noStrike" dirty="0">
                          <a:effectLst/>
                        </a:rPr>
                        <a:t>5,692,205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u="none" strike="noStrike" dirty="0">
                          <a:effectLst/>
                        </a:rPr>
                        <a:t>33,814,639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0134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u="none" strike="noStrike" dirty="0">
                          <a:effectLst/>
                        </a:rPr>
                        <a:t>SOUTH AREA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u="none" strike="noStrike" dirty="0">
                          <a:effectLst/>
                        </a:rPr>
                        <a:t>4,765,878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u="none" strike="noStrike" dirty="0">
                          <a:effectLst/>
                        </a:rPr>
                        <a:t>5,323,194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u="none" strike="noStrike" dirty="0">
                          <a:effectLst/>
                        </a:rPr>
                        <a:t>5,887,500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u="none" strike="noStrike" dirty="0">
                          <a:effectLst/>
                        </a:rPr>
                        <a:t>6,297,361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u="none" strike="noStrike" dirty="0">
                          <a:effectLst/>
                        </a:rPr>
                        <a:t>22,273,933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u="none" strike="noStrike" dirty="0">
                          <a:effectLst/>
                        </a:rPr>
                        <a:t> 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u="none" strike="noStrike" dirty="0">
                          <a:effectLst/>
                        </a:rPr>
                        <a:t>6,406,461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u="none" strike="noStrike" dirty="0">
                          <a:effectLst/>
                        </a:rPr>
                        <a:t>6,759,757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u="none" strike="noStrike" dirty="0">
                          <a:effectLst/>
                        </a:rPr>
                        <a:t>7,195,160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u="none" strike="noStrike" dirty="0">
                          <a:effectLst/>
                        </a:rPr>
                        <a:t>42,635,311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0134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u="none" strike="noStrike" dirty="0">
                          <a:effectLst/>
                        </a:rPr>
                        <a:t>SOUTH DOWN AREA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u="none" strike="noStrike" dirty="0">
                          <a:effectLst/>
                        </a:rPr>
                        <a:t>3,530,148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u="none" strike="noStrike" dirty="0">
                          <a:effectLst/>
                        </a:rPr>
                        <a:t>4,026,960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u="none" strike="noStrike" dirty="0">
                          <a:effectLst/>
                        </a:rPr>
                        <a:t>4,452,293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u="none" strike="noStrike" dirty="0">
                          <a:effectLst/>
                        </a:rPr>
                        <a:t>4,765,055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u="none" strike="noStrike" dirty="0">
                          <a:effectLst/>
                        </a:rPr>
                        <a:t>16,774,455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u="none" strike="noStrike" dirty="0">
                          <a:effectLst/>
                        </a:rPr>
                        <a:t> 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u="none" strike="noStrike" dirty="0">
                          <a:effectLst/>
                        </a:rPr>
                        <a:t>4,823,013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u="none" strike="noStrike" dirty="0">
                          <a:effectLst/>
                        </a:rPr>
                        <a:t>5,089,023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u="none" strike="noStrike" dirty="0">
                          <a:effectLst/>
                        </a:rPr>
                        <a:t>5,421,591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u="none" strike="noStrike" dirty="0">
                          <a:effectLst/>
                        </a:rPr>
                        <a:t>32,108,083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01342">
                <a:tc>
                  <a:txBody>
                    <a:bodyPr/>
                    <a:lstStyle/>
                    <a:p>
                      <a:pPr algn="ctr" fontAlgn="ctr"/>
                      <a:endParaRPr lang="en-GB" sz="700" b="1" i="0" u="sng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u="none" strike="noStrike" dirty="0">
                          <a:effectLst/>
                        </a:rPr>
                        <a:t>SOUTH WEST AREA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u="none" strike="noStrike" dirty="0">
                          <a:effectLst/>
                        </a:rPr>
                        <a:t>2,221,818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u="none" strike="noStrike" dirty="0">
                          <a:effectLst/>
                        </a:rPr>
                        <a:t>2,482,590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u="none" strike="noStrike" dirty="0">
                          <a:effectLst/>
                        </a:rPr>
                        <a:t>2,741,454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u="none" strike="noStrike" dirty="0">
                          <a:effectLst/>
                        </a:rPr>
                        <a:t>2,937,071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u="none" strike="noStrike" dirty="0">
                          <a:effectLst/>
                        </a:rPr>
                        <a:t>10,382,932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u="none" strike="noStrike" dirty="0">
                          <a:effectLst/>
                        </a:rPr>
                        <a:t> 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u="none" strike="noStrike" dirty="0">
                          <a:effectLst/>
                        </a:rPr>
                        <a:t>2,963,934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u="none" strike="noStrike" dirty="0">
                          <a:effectLst/>
                        </a:rPr>
                        <a:t>3,131,802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u="none" strike="noStrike" dirty="0">
                          <a:effectLst/>
                        </a:rPr>
                        <a:t>3,332,477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u="none" strike="noStrike" dirty="0">
                          <a:effectLst/>
                        </a:rPr>
                        <a:t>19,811,145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92190"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83038"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 dirty="0">
                          <a:effectLst/>
                        </a:rPr>
                        <a:t>Year 1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 dirty="0">
                          <a:effectLst/>
                        </a:rPr>
                        <a:t>Year 2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 dirty="0">
                          <a:effectLst/>
                        </a:rPr>
                        <a:t>Year 3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 dirty="0">
                          <a:effectLst/>
                        </a:rPr>
                        <a:t>Year 4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 dirty="0">
                          <a:effectLst/>
                        </a:rPr>
                        <a:t>Year 5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 dirty="0">
                          <a:effectLst/>
                        </a:rPr>
                        <a:t>Year 6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 dirty="0">
                          <a:effectLst/>
                        </a:rPr>
                        <a:t>Year 7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322146"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u="none" strike="noStrike" dirty="0">
                          <a:effectLst/>
                        </a:rPr>
                        <a:t>50,338,638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u="none" strike="noStrike" dirty="0">
                          <a:effectLst/>
                        </a:rPr>
                        <a:t>56,279,142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u="none" strike="noStrike" dirty="0">
                          <a:effectLst/>
                        </a:rPr>
                        <a:t>62,211,304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u="none" strike="noStrike" dirty="0">
                          <a:effectLst/>
                        </a:rPr>
                        <a:t>66,590,662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u="none" strike="noStrike" dirty="0">
                          <a:effectLst/>
                        </a:rPr>
                        <a:t>235,419,747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u="none" strike="noStrike" dirty="0">
                          <a:effectLst/>
                        </a:rPr>
                        <a:t>68,716,664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u="none" strike="noStrike" dirty="0">
                          <a:effectLst/>
                        </a:rPr>
                        <a:t>72,643,707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u="none" strike="noStrike" dirty="0">
                          <a:effectLst/>
                        </a:rPr>
                        <a:t>77,309,391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u="none" strike="noStrike" dirty="0">
                          <a:effectLst/>
                        </a:rPr>
                        <a:t>454,089,509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8317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676400"/>
            <a:ext cx="8610600" cy="4724400"/>
          </a:xfrm>
        </p:spPr>
        <p:txBody>
          <a:bodyPr>
            <a:normAutofit lnSpcReduction="10000"/>
          </a:bodyPr>
          <a:lstStyle/>
          <a:p>
            <a:pPr hangingPunct="0"/>
            <a:r>
              <a:rPr lang="en-IE" dirty="0" smtClean="0"/>
              <a:t>2</a:t>
            </a:r>
            <a:r>
              <a:rPr lang="en-IE" baseline="30000" dirty="0" smtClean="0"/>
              <a:t>nd</a:t>
            </a:r>
            <a:r>
              <a:rPr lang="en-IE" dirty="0" smtClean="0"/>
              <a:t> Bidders day, first held on 16</a:t>
            </a:r>
            <a:r>
              <a:rPr lang="en-IE" baseline="30000" dirty="0" smtClean="0"/>
              <a:t>th</a:t>
            </a:r>
            <a:r>
              <a:rPr lang="en-IE" dirty="0" smtClean="0"/>
              <a:t> September 2020 with CEFNI &amp; FMB;</a:t>
            </a:r>
          </a:p>
          <a:p>
            <a:pPr marL="0" indent="0" hangingPunct="0">
              <a:buNone/>
            </a:pPr>
            <a:endParaRPr lang="en-IE" dirty="0" smtClean="0"/>
          </a:p>
          <a:p>
            <a:pPr hangingPunct="0"/>
            <a:r>
              <a:rPr lang="en-IE" dirty="0" smtClean="0"/>
              <a:t>Competition </a:t>
            </a:r>
            <a:r>
              <a:rPr lang="en-IE" dirty="0"/>
              <a:t>will be carried out in accordance with Regulation 27 (the Open Procedure) as set out in the Public Contract Regulations </a:t>
            </a:r>
            <a:r>
              <a:rPr lang="en-IE" dirty="0" smtClean="0"/>
              <a:t>2015;</a:t>
            </a:r>
          </a:p>
          <a:p>
            <a:pPr hangingPunct="0"/>
            <a:endParaRPr lang="en-IE" dirty="0" smtClean="0"/>
          </a:p>
          <a:p>
            <a:pPr hangingPunct="0"/>
            <a:r>
              <a:rPr lang="en-IE" dirty="0" smtClean="0"/>
              <a:t>Tender issued on EtendersNI by: 31 March 2020;</a:t>
            </a:r>
          </a:p>
          <a:p>
            <a:pPr hangingPunct="0"/>
            <a:endParaRPr lang="en-IE" dirty="0" smtClean="0"/>
          </a:p>
          <a:p>
            <a:pPr hangingPunct="0"/>
            <a:r>
              <a:rPr lang="en-IE" dirty="0" smtClean="0"/>
              <a:t>Tender closing 15</a:t>
            </a:r>
            <a:r>
              <a:rPr lang="en-IE" baseline="30000" dirty="0" smtClean="0"/>
              <a:t>th</a:t>
            </a:r>
            <a:r>
              <a:rPr lang="en-IE" dirty="0" smtClean="0"/>
              <a:t> May 2020;</a:t>
            </a:r>
          </a:p>
          <a:p>
            <a:pPr hangingPunct="0"/>
            <a:endParaRPr lang="en-IE" dirty="0" smtClean="0"/>
          </a:p>
          <a:p>
            <a:pPr hangingPunct="0"/>
            <a:r>
              <a:rPr lang="en-IE" dirty="0" smtClean="0"/>
              <a:t>Clarifications Closes 6</a:t>
            </a:r>
            <a:r>
              <a:rPr lang="en-IE" baseline="30000" dirty="0" smtClean="0"/>
              <a:t>th</a:t>
            </a:r>
            <a:r>
              <a:rPr lang="en-IE" dirty="0" smtClean="0"/>
              <a:t> </a:t>
            </a:r>
            <a:r>
              <a:rPr lang="en-IE" dirty="0"/>
              <a:t>May 2020.</a:t>
            </a:r>
          </a:p>
          <a:p>
            <a:pPr lvl="1" hangingPunct="0"/>
            <a:endParaRPr lang="en-GB" dirty="0" smtClean="0"/>
          </a:p>
          <a:p>
            <a:pPr lvl="1" hangingPunct="0"/>
            <a:endParaRPr lang="en-GB" dirty="0" smtClean="0"/>
          </a:p>
          <a:p>
            <a:pPr lvl="1" hangingPunct="0"/>
            <a:endParaRPr lang="en-IE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Procurement Process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4790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676400"/>
            <a:ext cx="8610600" cy="4724400"/>
          </a:xfrm>
        </p:spPr>
        <p:txBody>
          <a:bodyPr>
            <a:normAutofit/>
          </a:bodyPr>
          <a:lstStyle/>
          <a:p>
            <a:pPr hangingPunct="0"/>
            <a:r>
              <a:rPr lang="en-IE" dirty="0" smtClean="0"/>
              <a:t>Evaluation 18</a:t>
            </a:r>
            <a:r>
              <a:rPr lang="en-IE" baseline="30000" dirty="0" smtClean="0"/>
              <a:t>th</a:t>
            </a:r>
            <a:r>
              <a:rPr lang="en-IE" dirty="0" smtClean="0"/>
              <a:t> May to mid October:</a:t>
            </a:r>
            <a:endParaRPr lang="en-GB" dirty="0"/>
          </a:p>
          <a:p>
            <a:pPr lvl="1" hangingPunct="0"/>
            <a:r>
              <a:rPr lang="en-GB" dirty="0" smtClean="0"/>
              <a:t>Evaluation of Selection, Quality &amp; </a:t>
            </a:r>
            <a:r>
              <a:rPr lang="en-GB" dirty="0"/>
              <a:t>Cost submissions commence concurrently, with different panels; </a:t>
            </a:r>
          </a:p>
          <a:p>
            <a:pPr lvl="1" hangingPunct="0"/>
            <a:r>
              <a:rPr lang="en-IE" dirty="0" smtClean="0"/>
              <a:t>Board Approval 28</a:t>
            </a:r>
            <a:r>
              <a:rPr lang="en-IE" baseline="30000" dirty="0" smtClean="0"/>
              <a:t>th</a:t>
            </a:r>
            <a:r>
              <a:rPr lang="en-IE" dirty="0" smtClean="0"/>
              <a:t> October 2020;</a:t>
            </a:r>
          </a:p>
          <a:p>
            <a:pPr lvl="1" hangingPunct="0"/>
            <a:r>
              <a:rPr lang="en-IE" dirty="0" smtClean="0"/>
              <a:t>Issue Standstill Letters w/c 2</a:t>
            </a:r>
            <a:r>
              <a:rPr lang="en-IE" baseline="30000" dirty="0" smtClean="0"/>
              <a:t>nd</a:t>
            </a:r>
            <a:r>
              <a:rPr lang="en-IE" dirty="0" smtClean="0"/>
              <a:t> November 2020.</a:t>
            </a:r>
          </a:p>
          <a:p>
            <a:pPr marL="274320" lvl="1" hangingPunct="0"/>
            <a:endParaRPr lang="en-IE" sz="2400" dirty="0" smtClean="0"/>
          </a:p>
          <a:p>
            <a:pPr marL="274320" lvl="1" hangingPunct="0"/>
            <a:r>
              <a:rPr lang="en-IE" sz="2400" dirty="0"/>
              <a:t>Contract Start date: 1st December 2020 for physical on site from 1st April 2021</a:t>
            </a:r>
          </a:p>
          <a:p>
            <a:pPr lvl="1" hangingPunct="0"/>
            <a:endParaRPr lang="en-GB" dirty="0"/>
          </a:p>
          <a:p>
            <a:pPr lvl="1" hangingPunct="0"/>
            <a:endParaRPr lang="en-GB" dirty="0" smtClean="0"/>
          </a:p>
          <a:p>
            <a:pPr lvl="1" hangingPunct="0"/>
            <a:endParaRPr lang="en-GB" dirty="0" smtClean="0"/>
          </a:p>
          <a:p>
            <a:pPr lvl="1" hangingPunct="0"/>
            <a:endParaRPr lang="en-IE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Procurement Process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6891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676400"/>
            <a:ext cx="8610600" cy="4724400"/>
          </a:xfrm>
        </p:spPr>
        <p:txBody>
          <a:bodyPr>
            <a:normAutofit/>
          </a:bodyPr>
          <a:lstStyle/>
          <a:p>
            <a:pPr lvl="1" hangingPunct="0"/>
            <a:r>
              <a:rPr lang="en-US" dirty="0" smtClean="0"/>
              <a:t>Limited </a:t>
            </a:r>
            <a:r>
              <a:rPr lang="en-US" dirty="0"/>
              <a:t>to bidding for a maximum of </a:t>
            </a:r>
            <a:r>
              <a:rPr lang="en-US" dirty="0" smtClean="0"/>
              <a:t>4 Lots;</a:t>
            </a:r>
          </a:p>
          <a:p>
            <a:pPr lvl="1" hangingPunct="0"/>
            <a:r>
              <a:rPr lang="en-US" dirty="0" smtClean="0"/>
              <a:t>Win 1 </a:t>
            </a:r>
            <a:r>
              <a:rPr lang="en-US" dirty="0"/>
              <a:t>Lot, provided </a:t>
            </a:r>
            <a:r>
              <a:rPr lang="en-US" dirty="0" smtClean="0"/>
              <a:t>exceeds </a:t>
            </a:r>
            <a:r>
              <a:rPr lang="en-US" dirty="0"/>
              <a:t>Category Notation Value </a:t>
            </a:r>
            <a:r>
              <a:rPr lang="en-US" dirty="0" smtClean="0"/>
              <a:t>requested in Selection Questionnaire;</a:t>
            </a:r>
          </a:p>
          <a:p>
            <a:pPr lvl="1" hangingPunct="0"/>
            <a:r>
              <a:rPr lang="en-US" dirty="0" smtClean="0"/>
              <a:t>Lots shall be awarded in an award sequence detailed in the ITT document</a:t>
            </a:r>
            <a:r>
              <a:rPr lang="en-US" dirty="0"/>
              <a:t>;</a:t>
            </a:r>
            <a:endParaRPr lang="en-IE" sz="1900" dirty="0"/>
          </a:p>
          <a:p>
            <a:pPr lvl="1" hangingPunct="0"/>
            <a:r>
              <a:rPr lang="en-IE" dirty="0"/>
              <a:t>In the event that there are some unallocated Lots once all tenderers have been allocated 1 Lot after the award sequence has been completed, the Contracting Authority </a:t>
            </a:r>
            <a:r>
              <a:rPr lang="en-IE" b="1" u="sng" dirty="0"/>
              <a:t>reserves</a:t>
            </a:r>
            <a:r>
              <a:rPr lang="en-IE" dirty="0"/>
              <a:t> the right to re-run the award sequence and award a maximum of </a:t>
            </a:r>
            <a:r>
              <a:rPr lang="en-IE" dirty="0" smtClean="0"/>
              <a:t>2.</a:t>
            </a:r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Procurement Strategy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3530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Waveform">
    <a:dk1>
      <a:sysClr val="windowText" lastClr="000000"/>
    </a:dk1>
    <a:lt1>
      <a:sysClr val="window" lastClr="FFFFFF"/>
    </a:lt1>
    <a:dk2>
      <a:srgbClr val="073E87"/>
    </a:dk2>
    <a:lt2>
      <a:srgbClr val="C6E7FC"/>
    </a:lt2>
    <a:accent1>
      <a:srgbClr val="31B6FD"/>
    </a:accent1>
    <a:accent2>
      <a:srgbClr val="4584D3"/>
    </a:accent2>
    <a:accent3>
      <a:srgbClr val="5BD078"/>
    </a:accent3>
    <a:accent4>
      <a:srgbClr val="A5D028"/>
    </a:accent4>
    <a:accent5>
      <a:srgbClr val="F5C040"/>
    </a:accent5>
    <a:accent6>
      <a:srgbClr val="05E0DB"/>
    </a:accent6>
    <a:hlink>
      <a:srgbClr val="0080FF"/>
    </a:hlink>
    <a:folHlink>
      <a:srgbClr val="5EAEFF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CD60927E9487F4390631A872F1F6C77" ma:contentTypeVersion="0" ma:contentTypeDescription="Create a new document." ma:contentTypeScope="" ma:versionID="b97912769c5c0a6d46caee9013068a28">
  <xsd:schema xmlns:xsd="http://www.w3.org/2001/XMLSchema" xmlns:xs="http://www.w3.org/2001/XMLSchema" xmlns:p="http://schemas.microsoft.com/office/2006/metadata/properties" xmlns:ns2="ac6c5791-dccb-407a-82a6-21c798b9ce56" targetNamespace="http://schemas.microsoft.com/office/2006/metadata/properties" ma:root="true" ma:fieldsID="10c2529d792679efc4b897508724ac92" ns2:_="">
    <xsd:import namespace="ac6c5791-dccb-407a-82a6-21c798b9ce56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6c5791-dccb-407a-82a6-21c798b9ce56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ac6c5791-dccb-407a-82a6-21c798b9ce56">YW3JKMTN5HR5-612-55694</_dlc_DocId>
    <_dlc_DocIdUrl xmlns="ac6c5791-dccb-407a-82a6-21c798b9ce56">
      <Url>http://sv381dc1/llproc/_layouts/DocIdRedir.aspx?ID=YW3JKMTN5HR5-612-55694</Url>
      <Description>YW3JKMTN5HR5-612-55694</Description>
    </_dlc_DocIdUrl>
  </documentManagement>
</p:properties>
</file>

<file path=customXml/itemProps1.xml><?xml version="1.0" encoding="utf-8"?>
<ds:datastoreItem xmlns:ds="http://schemas.openxmlformats.org/officeDocument/2006/customXml" ds:itemID="{1EC206F0-7219-4EA2-A992-12F311C559D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10253BD-31C0-4FAA-ABA5-6DF0064367F8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0ED38519-D7F4-4A30-AEDD-9D4A063D24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c6c5791-dccb-407a-82a6-21c798b9ce5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CA8A2310-2DAF-4E6C-93FA-2EAF8BDD4847}">
  <ds:schemaRefs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ac6c5791-dccb-407a-82a6-21c798b9ce56"/>
    <ds:schemaRef ds:uri="http://schemas.microsoft.com/office/2006/documentManagement/types"/>
    <ds:schemaRef ds:uri="http://purl.org/dc/terms/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2669</TotalTime>
  <Words>1361</Words>
  <Application>Microsoft Office PowerPoint</Application>
  <PresentationFormat>On-screen Show (4:3)</PresentationFormat>
  <Paragraphs>379</Paragraphs>
  <Slides>21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Waveform</vt:lpstr>
      <vt:lpstr>CT055 Planned Maintenance Services Meet the Buyer Event</vt:lpstr>
      <vt:lpstr>Current Position</vt:lpstr>
      <vt:lpstr>CT055 Planned Maintenance Services Strategy/Workstreams</vt:lpstr>
      <vt:lpstr>Lot Contract Area Map</vt:lpstr>
      <vt:lpstr>Lot Contract Value</vt:lpstr>
      <vt:lpstr>Lot Contract Value </vt:lpstr>
      <vt:lpstr>Procurement Process</vt:lpstr>
      <vt:lpstr>Procurement Process</vt:lpstr>
      <vt:lpstr>Procurement Strategy</vt:lpstr>
      <vt:lpstr>Selection Criteria</vt:lpstr>
      <vt:lpstr>Selection Criteria</vt:lpstr>
      <vt:lpstr>Award Criteria</vt:lpstr>
      <vt:lpstr>Price List </vt:lpstr>
      <vt:lpstr>Social Value </vt:lpstr>
      <vt:lpstr>Contract Management - KPIs</vt:lpstr>
      <vt:lpstr>Task Order Process</vt:lpstr>
      <vt:lpstr>Market Engagement Feedback</vt:lpstr>
      <vt:lpstr>Market Engagement Feedback</vt:lpstr>
      <vt:lpstr>Market Engagement Feedback</vt:lpstr>
      <vt:lpstr>Note</vt:lpstr>
      <vt:lpstr>Questions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Fines External Wall Insulation and Associated Works 2020-23 Meet the Buyer Event</dc:title>
  <dc:creator>McCluskey, Joseph</dc:creator>
  <cp:lastModifiedBy>Ivan Orr</cp:lastModifiedBy>
  <cp:revision>173</cp:revision>
  <cp:lastPrinted>2020-02-24T13:16:20Z</cp:lastPrinted>
  <dcterms:created xsi:type="dcterms:W3CDTF">2006-08-16T00:00:00Z</dcterms:created>
  <dcterms:modified xsi:type="dcterms:W3CDTF">2020-02-28T08:36:40Z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3d323784-103c-4a5d-9539-93355d37f96b</vt:lpwstr>
  </property>
  <property fmtid="{D5CDD505-2E9C-101B-9397-08002B2CF9AE}" pid="3" name="ContentTypeId">
    <vt:lpwstr>0x0101005CD60927E9487F4390631A872F1F6C77</vt:lpwstr>
  </property>
</Properties>
</file>